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7AA1B19-58E8-4704-8557-38FB13972660}" type="datetimeFigureOut">
              <a:rPr lang="en-US" smtClean="0"/>
              <a:t>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4F89AA-4D4B-48BD-83F7-B90BEBB370FC}" type="slidenum">
              <a:rPr lang="en-US" smtClean="0"/>
              <a:t>‹#›</a:t>
            </a:fld>
            <a:endParaRPr lang="en-US"/>
          </a:p>
        </p:txBody>
      </p:sp>
    </p:spTree>
    <p:extLst>
      <p:ext uri="{BB962C8B-B14F-4D97-AF65-F5344CB8AC3E}">
        <p14:creationId xmlns:p14="http://schemas.microsoft.com/office/powerpoint/2010/main" val="31915509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7AA1B19-58E8-4704-8557-38FB13972660}" type="datetimeFigureOut">
              <a:rPr lang="en-US" smtClean="0"/>
              <a:t>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4F89AA-4D4B-48BD-83F7-B90BEBB370FC}" type="slidenum">
              <a:rPr lang="en-US" smtClean="0"/>
              <a:t>‹#›</a:t>
            </a:fld>
            <a:endParaRPr lang="en-US"/>
          </a:p>
        </p:txBody>
      </p:sp>
    </p:spTree>
    <p:extLst>
      <p:ext uri="{BB962C8B-B14F-4D97-AF65-F5344CB8AC3E}">
        <p14:creationId xmlns:p14="http://schemas.microsoft.com/office/powerpoint/2010/main" val="733061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7AA1B19-58E8-4704-8557-38FB13972660}" type="datetimeFigureOut">
              <a:rPr lang="en-US" smtClean="0"/>
              <a:t>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4F89AA-4D4B-48BD-83F7-B90BEBB370FC}" type="slidenum">
              <a:rPr lang="en-US" smtClean="0"/>
              <a:t>‹#›</a:t>
            </a:fld>
            <a:endParaRPr lang="en-US"/>
          </a:p>
        </p:txBody>
      </p:sp>
    </p:spTree>
    <p:extLst>
      <p:ext uri="{BB962C8B-B14F-4D97-AF65-F5344CB8AC3E}">
        <p14:creationId xmlns:p14="http://schemas.microsoft.com/office/powerpoint/2010/main" val="39598164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7AA1B19-58E8-4704-8557-38FB13972660}" type="datetimeFigureOut">
              <a:rPr lang="en-US" smtClean="0"/>
              <a:t>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4F89AA-4D4B-48BD-83F7-B90BEBB370FC}" type="slidenum">
              <a:rPr lang="en-US" smtClean="0"/>
              <a:t>‹#›</a:t>
            </a:fld>
            <a:endParaRPr lang="en-US"/>
          </a:p>
        </p:txBody>
      </p:sp>
    </p:spTree>
    <p:extLst>
      <p:ext uri="{BB962C8B-B14F-4D97-AF65-F5344CB8AC3E}">
        <p14:creationId xmlns:p14="http://schemas.microsoft.com/office/powerpoint/2010/main" val="34877354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7AA1B19-58E8-4704-8557-38FB13972660}" type="datetimeFigureOut">
              <a:rPr lang="en-US" smtClean="0"/>
              <a:t>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4F89AA-4D4B-48BD-83F7-B90BEBB370FC}" type="slidenum">
              <a:rPr lang="en-US" smtClean="0"/>
              <a:t>‹#›</a:t>
            </a:fld>
            <a:endParaRPr lang="en-US"/>
          </a:p>
        </p:txBody>
      </p:sp>
    </p:spTree>
    <p:extLst>
      <p:ext uri="{BB962C8B-B14F-4D97-AF65-F5344CB8AC3E}">
        <p14:creationId xmlns:p14="http://schemas.microsoft.com/office/powerpoint/2010/main" val="26362250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7AA1B19-58E8-4704-8557-38FB13972660}" type="datetimeFigureOut">
              <a:rPr lang="en-US" smtClean="0"/>
              <a:t>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4F89AA-4D4B-48BD-83F7-B90BEBB370FC}" type="slidenum">
              <a:rPr lang="en-US" smtClean="0"/>
              <a:t>‹#›</a:t>
            </a:fld>
            <a:endParaRPr lang="en-US"/>
          </a:p>
        </p:txBody>
      </p:sp>
    </p:spTree>
    <p:extLst>
      <p:ext uri="{BB962C8B-B14F-4D97-AF65-F5344CB8AC3E}">
        <p14:creationId xmlns:p14="http://schemas.microsoft.com/office/powerpoint/2010/main" val="4011846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7AA1B19-58E8-4704-8557-38FB13972660}" type="datetimeFigureOut">
              <a:rPr lang="en-US" smtClean="0"/>
              <a:t>2/7/2021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14F89AA-4D4B-48BD-83F7-B90BEBB370FC}" type="slidenum">
              <a:rPr lang="en-US" smtClean="0"/>
              <a:t>‹#›</a:t>
            </a:fld>
            <a:endParaRPr lang="en-US"/>
          </a:p>
        </p:txBody>
      </p:sp>
    </p:spTree>
    <p:extLst>
      <p:ext uri="{BB962C8B-B14F-4D97-AF65-F5344CB8AC3E}">
        <p14:creationId xmlns:p14="http://schemas.microsoft.com/office/powerpoint/2010/main" val="2200366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7AA1B19-58E8-4704-8557-38FB13972660}" type="datetimeFigureOut">
              <a:rPr lang="en-US" smtClean="0"/>
              <a:t>2/7/2021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14F89AA-4D4B-48BD-83F7-B90BEBB370FC}" type="slidenum">
              <a:rPr lang="en-US" smtClean="0"/>
              <a:t>‹#›</a:t>
            </a:fld>
            <a:endParaRPr lang="en-US"/>
          </a:p>
        </p:txBody>
      </p:sp>
    </p:spTree>
    <p:extLst>
      <p:ext uri="{BB962C8B-B14F-4D97-AF65-F5344CB8AC3E}">
        <p14:creationId xmlns:p14="http://schemas.microsoft.com/office/powerpoint/2010/main" val="12495539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AA1B19-58E8-4704-8557-38FB13972660}" type="datetimeFigureOut">
              <a:rPr lang="en-US" smtClean="0"/>
              <a:t>2/7/2021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14F89AA-4D4B-48BD-83F7-B90BEBB370FC}" type="slidenum">
              <a:rPr lang="en-US" smtClean="0"/>
              <a:t>‹#›</a:t>
            </a:fld>
            <a:endParaRPr lang="en-US"/>
          </a:p>
        </p:txBody>
      </p:sp>
    </p:spTree>
    <p:extLst>
      <p:ext uri="{BB962C8B-B14F-4D97-AF65-F5344CB8AC3E}">
        <p14:creationId xmlns:p14="http://schemas.microsoft.com/office/powerpoint/2010/main" val="42628421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AA1B19-58E8-4704-8557-38FB13972660}" type="datetimeFigureOut">
              <a:rPr lang="en-US" smtClean="0"/>
              <a:t>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4F89AA-4D4B-48BD-83F7-B90BEBB370FC}" type="slidenum">
              <a:rPr lang="en-US" smtClean="0"/>
              <a:t>‹#›</a:t>
            </a:fld>
            <a:endParaRPr lang="en-US"/>
          </a:p>
        </p:txBody>
      </p:sp>
    </p:spTree>
    <p:extLst>
      <p:ext uri="{BB962C8B-B14F-4D97-AF65-F5344CB8AC3E}">
        <p14:creationId xmlns:p14="http://schemas.microsoft.com/office/powerpoint/2010/main" val="24889245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AA1B19-58E8-4704-8557-38FB13972660}" type="datetimeFigureOut">
              <a:rPr lang="en-US" smtClean="0"/>
              <a:t>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4F89AA-4D4B-48BD-83F7-B90BEBB370FC}" type="slidenum">
              <a:rPr lang="en-US" smtClean="0"/>
              <a:t>‹#›</a:t>
            </a:fld>
            <a:endParaRPr lang="en-US"/>
          </a:p>
        </p:txBody>
      </p:sp>
    </p:spTree>
    <p:extLst>
      <p:ext uri="{BB962C8B-B14F-4D97-AF65-F5344CB8AC3E}">
        <p14:creationId xmlns:p14="http://schemas.microsoft.com/office/powerpoint/2010/main" val="4224539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AA1B19-58E8-4704-8557-38FB13972660}" type="datetimeFigureOut">
              <a:rPr lang="en-US" smtClean="0"/>
              <a:t>2/7/2021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4F89AA-4D4B-48BD-83F7-B90BEBB370FC}" type="slidenum">
              <a:rPr lang="en-US" smtClean="0"/>
              <a:t>‹#›</a:t>
            </a:fld>
            <a:endParaRPr lang="en-US"/>
          </a:p>
        </p:txBody>
      </p:sp>
    </p:spTree>
    <p:extLst>
      <p:ext uri="{BB962C8B-B14F-4D97-AF65-F5344CB8AC3E}">
        <p14:creationId xmlns:p14="http://schemas.microsoft.com/office/powerpoint/2010/main" val="70068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63391" y="1392820"/>
            <a:ext cx="9144000" cy="2387600"/>
          </a:xfrm>
        </p:spPr>
        <p:txBody>
          <a:bodyPr/>
          <a:lstStyle/>
          <a:p>
            <a:r>
              <a:rPr lang="sr-Cyrl-RS" sz="2000" dirty="0">
                <a:solidFill>
                  <a:prstClr val="black"/>
                </a:solidFill>
              </a:rPr>
              <a:t>Интегрисане академске студије фармације</a:t>
            </a:r>
            <a:br>
              <a:rPr lang="sr-Cyrl-RS" sz="2000" dirty="0">
                <a:solidFill>
                  <a:prstClr val="black"/>
                </a:solidFill>
              </a:rPr>
            </a:br>
            <a:r>
              <a:rPr lang="sr-Cyrl-RS" sz="2000" dirty="0">
                <a:solidFill>
                  <a:prstClr val="black"/>
                </a:solidFill>
              </a:rPr>
              <a:t>Предмет: Социјална фармација </a:t>
            </a:r>
            <a:br>
              <a:rPr lang="sr-Cyrl-RS" sz="2000" dirty="0">
                <a:solidFill>
                  <a:prstClr val="black"/>
                </a:solidFill>
              </a:rPr>
            </a:br>
            <a:r>
              <a:rPr lang="sr-Cyrl-RS" sz="2000" dirty="0">
                <a:solidFill>
                  <a:prstClr val="black"/>
                </a:solidFill>
              </a:rPr>
              <a:t/>
            </a:r>
            <a:br>
              <a:rPr lang="sr-Cyrl-RS" sz="2000" dirty="0">
                <a:solidFill>
                  <a:prstClr val="black"/>
                </a:solidFill>
              </a:rPr>
            </a:br>
            <a:r>
              <a:rPr lang="sr-Cyrl-RS" sz="2000" dirty="0">
                <a:solidFill>
                  <a:prstClr val="black"/>
                </a:solidFill>
              </a:rPr>
              <a:t/>
            </a:r>
            <a:br>
              <a:rPr lang="sr-Cyrl-RS" sz="2000" dirty="0">
                <a:solidFill>
                  <a:prstClr val="black"/>
                </a:solidFill>
              </a:rPr>
            </a:br>
            <a:r>
              <a:rPr lang="sr-Cyrl-RS" sz="2000" b="1" dirty="0">
                <a:solidFill>
                  <a:prstClr val="black"/>
                </a:solidFill>
              </a:rPr>
              <a:t>Наставна јединица бр. </a:t>
            </a:r>
            <a:r>
              <a:rPr lang="sr-Latn-RS" sz="2000" b="1" dirty="0" smtClean="0">
                <a:solidFill>
                  <a:prstClr val="black"/>
                </a:solidFill>
              </a:rPr>
              <a:t>3</a:t>
            </a:r>
            <a:endParaRPr lang="en-US" dirty="0"/>
          </a:p>
        </p:txBody>
      </p:sp>
      <p:sp>
        <p:nvSpPr>
          <p:cNvPr id="3" name="Subtitle 2"/>
          <p:cNvSpPr>
            <a:spLocks noGrp="1"/>
          </p:cNvSpPr>
          <p:nvPr>
            <p:ph type="subTitle" idx="1"/>
          </p:nvPr>
        </p:nvSpPr>
        <p:spPr>
          <a:xfrm>
            <a:off x="738389" y="4104314"/>
            <a:ext cx="9144000" cy="1655762"/>
          </a:xfrm>
        </p:spPr>
        <p:txBody>
          <a:bodyPr>
            <a:normAutofit/>
          </a:bodyPr>
          <a:lstStyle/>
          <a:p>
            <a:r>
              <a:rPr lang="ru-RU" dirty="0" smtClean="0"/>
              <a:t>Здравље и фактори који га профилишу. Савремени концепт здравља  и квалитет живота корелиран са здрављем</a:t>
            </a:r>
            <a:endParaRPr lang="sr-Latn-RS" dirty="0" smtClean="0"/>
          </a:p>
          <a:p>
            <a:endParaRPr lang="sr-Latn-RS" dirty="0"/>
          </a:p>
        </p:txBody>
      </p:sp>
      <p:pic>
        <p:nvPicPr>
          <p:cNvPr id="4" name="Picture 7" descr="E:\DOKUMENTI\Nimda dokumenti\memo grb.png"/>
          <p:cNvPicPr>
            <a:picLocks noChangeAspect="1" noChangeArrowheads="1"/>
          </p:cNvPicPr>
          <p:nvPr/>
        </p:nvPicPr>
        <p:blipFill>
          <a:blip r:embed="rId2" cstate="print"/>
          <a:srcRect/>
          <a:stretch>
            <a:fillRect/>
          </a:stretch>
        </p:blipFill>
        <p:spPr bwMode="auto">
          <a:xfrm>
            <a:off x="1511878" y="277091"/>
            <a:ext cx="7856538" cy="1441450"/>
          </a:xfrm>
          <a:prstGeom prst="rect">
            <a:avLst/>
          </a:prstGeom>
          <a:noFill/>
          <a:ln w="9525">
            <a:noFill/>
            <a:miter lim="800000"/>
            <a:headEnd/>
            <a:tailEnd/>
          </a:ln>
        </p:spPr>
      </p:pic>
    </p:spTree>
    <p:extLst>
      <p:ext uri="{BB962C8B-B14F-4D97-AF65-F5344CB8AC3E}">
        <p14:creationId xmlns:p14="http://schemas.microsoft.com/office/powerpoint/2010/main" val="32620774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18941"/>
            <a:ext cx="10515600" cy="708339"/>
          </a:xfrm>
        </p:spPr>
        <p:txBody>
          <a:bodyPr>
            <a:normAutofit fontScale="90000"/>
          </a:bodyPr>
          <a:lstStyle/>
          <a:p>
            <a:pPr algn="ctr"/>
            <a:r>
              <a:rPr lang="ru-RU" sz="2800" dirty="0" smtClean="0">
                <a:latin typeface="+mn-lt"/>
              </a:rPr>
              <a:t>Здравље и фактори који га профилишу. Савремени концепт здравља  и квалитет живота корелиран са здрављем</a:t>
            </a:r>
            <a:endParaRPr lang="en-US" sz="2800" dirty="0">
              <a:latin typeface="+mn-lt"/>
            </a:endParaRPr>
          </a:p>
        </p:txBody>
      </p:sp>
      <p:sp>
        <p:nvSpPr>
          <p:cNvPr id="3" name="Content Placeholder 2"/>
          <p:cNvSpPr>
            <a:spLocks noGrp="1"/>
          </p:cNvSpPr>
          <p:nvPr>
            <p:ph idx="1"/>
          </p:nvPr>
        </p:nvSpPr>
        <p:spPr>
          <a:xfrm>
            <a:off x="347729" y="1081824"/>
            <a:ext cx="11462197" cy="5460643"/>
          </a:xfrm>
        </p:spPr>
        <p:txBody>
          <a:bodyPr/>
          <a:lstStyle/>
          <a:p>
            <a:r>
              <a:rPr lang="sr-Cyrl-RS" dirty="0" smtClean="0"/>
              <a:t>Модел „дијаманта“ представља модификацију првог.</a:t>
            </a:r>
          </a:p>
          <a:p>
            <a:r>
              <a:rPr lang="sr-Cyrl-RS" dirty="0" smtClean="0"/>
              <a:t>Модел „дијаманта“ подразумева да је здравље резултат наслеђа и утицаја фактора средине.</a:t>
            </a:r>
          </a:p>
          <a:p>
            <a:r>
              <a:rPr lang="sr-Cyrl-RS" dirty="0" smtClean="0"/>
              <a:t>Светска банка посебну пажњу обраћа на повезаност између здравља и социо-економских услова. Међу овим условима даје се посебан значај повезаности здравља и прихода становништва и здравља и нивоа образовања.</a:t>
            </a:r>
          </a:p>
          <a:p>
            <a:r>
              <a:rPr lang="sr-Cyrl-RS" dirty="0" smtClean="0"/>
              <a:t>Интерсантан податак Светске банке је да повећање прихода од 1000 до 2000$ по глави становника има ефекат у повечању очекиваног трајања живота од скоро 11 година, док повећање друштвеног производа за 10% има ефекат на смањење одојчади за 20 до 30%.</a:t>
            </a:r>
          </a:p>
        </p:txBody>
      </p:sp>
    </p:spTree>
    <p:extLst>
      <p:ext uri="{BB962C8B-B14F-4D97-AF65-F5344CB8AC3E}">
        <p14:creationId xmlns:p14="http://schemas.microsoft.com/office/powerpoint/2010/main" val="6158688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80304"/>
            <a:ext cx="10515600" cy="746976"/>
          </a:xfrm>
        </p:spPr>
        <p:txBody>
          <a:bodyPr>
            <a:normAutofit fontScale="90000"/>
          </a:bodyPr>
          <a:lstStyle/>
          <a:p>
            <a:pPr algn="ctr"/>
            <a:r>
              <a:rPr lang="ru-RU" sz="2600" dirty="0" smtClean="0">
                <a:latin typeface="+mn-lt"/>
              </a:rPr>
              <a:t>Здравље и фактори који га профилишу. Савремени концепт здравља  и квалитет живота корелиран са здрављем</a:t>
            </a:r>
            <a:endParaRPr lang="en-US" sz="2600" dirty="0">
              <a:latin typeface="+mn-lt"/>
            </a:endParaRPr>
          </a:p>
        </p:txBody>
      </p:sp>
      <p:sp>
        <p:nvSpPr>
          <p:cNvPr id="3" name="Content Placeholder 2"/>
          <p:cNvSpPr>
            <a:spLocks noGrp="1"/>
          </p:cNvSpPr>
          <p:nvPr>
            <p:ph idx="1"/>
          </p:nvPr>
        </p:nvSpPr>
        <p:spPr>
          <a:xfrm>
            <a:off x="360607" y="978794"/>
            <a:ext cx="11333409" cy="5589431"/>
          </a:xfrm>
        </p:spPr>
        <p:txBody>
          <a:bodyPr/>
          <a:lstStyle/>
          <a:p>
            <a:pPr marL="0" indent="0">
              <a:buNone/>
            </a:pPr>
            <a:r>
              <a:rPr lang="sr-Cyrl-RS" dirty="0" smtClean="0"/>
              <a:t>Мерење здравља </a:t>
            </a:r>
          </a:p>
          <a:p>
            <a:r>
              <a:rPr lang="sr-Cyrl-RS" dirty="0" smtClean="0"/>
              <a:t>До краја </a:t>
            </a:r>
            <a:r>
              <a:rPr lang="sr-Latn-RS" dirty="0" smtClean="0"/>
              <a:t>XIX</a:t>
            </a:r>
            <a:r>
              <a:rPr lang="sr-Cyrl-RS" dirty="0" smtClean="0"/>
              <a:t> века индикатор за мерење здравља становника је било мерење морталитета.</a:t>
            </a:r>
          </a:p>
          <a:p>
            <a:r>
              <a:rPr lang="sr-Cyrl-RS" dirty="0" smtClean="0"/>
              <a:t>Током протеклог века развијени су индикатори за мерење морбидитета.</a:t>
            </a:r>
          </a:p>
          <a:p>
            <a:r>
              <a:rPr lang="sr-Cyrl-RS" b="1" dirty="0" smtClean="0"/>
              <a:t>Инциденција</a:t>
            </a:r>
            <a:r>
              <a:rPr lang="sr-Cyrl-RS" dirty="0" smtClean="0"/>
              <a:t>, </a:t>
            </a:r>
            <a:r>
              <a:rPr lang="sr-Cyrl-RS" b="1" dirty="0" smtClean="0"/>
              <a:t>преваленција</a:t>
            </a:r>
            <a:r>
              <a:rPr lang="sr-Cyrl-RS" dirty="0" smtClean="0"/>
              <a:t> и </a:t>
            </a:r>
            <a:r>
              <a:rPr lang="sr-Cyrl-RS" b="1" dirty="0" smtClean="0"/>
              <a:t>леталитет</a:t>
            </a:r>
            <a:r>
              <a:rPr lang="sr-Cyrl-RS" dirty="0" smtClean="0"/>
              <a:t> су индикатори морбидитета и то не само код заразних него и код других боелсти.</a:t>
            </a:r>
          </a:p>
          <a:p>
            <a:r>
              <a:rPr lang="sr-Cyrl-RS" dirty="0" smtClean="0"/>
              <a:t>Мерење здравља становништва има три карактеристике:</a:t>
            </a:r>
          </a:p>
          <a:p>
            <a:pPr lvl="1">
              <a:buFont typeface="Wingdings" panose="05000000000000000000" pitchFamily="2" charset="2"/>
              <a:buChar char="v"/>
            </a:pPr>
            <a:r>
              <a:rPr lang="sr-Cyrl-RS" dirty="0" smtClean="0"/>
              <a:t>заснива се на концепту морталитета и морбидитета</a:t>
            </a:r>
          </a:p>
          <a:p>
            <a:pPr lvl="1">
              <a:buFont typeface="Wingdings" panose="05000000000000000000" pitchFamily="2" charset="2"/>
              <a:buChar char="v"/>
            </a:pPr>
            <a:r>
              <a:rPr lang="sr-Cyrl-RS" dirty="0"/>
              <a:t>п</a:t>
            </a:r>
            <a:r>
              <a:rPr lang="sr-Cyrl-RS" dirty="0" smtClean="0"/>
              <a:t>ојаве које се праате ( било да је болест или леталитет) се изражавају у дуалном смислу, као постојање и непостојање појаве</a:t>
            </a:r>
          </a:p>
          <a:p>
            <a:pPr lvl="1">
              <a:buFont typeface="Wingdings" panose="05000000000000000000" pitchFamily="2" charset="2"/>
              <a:buChar char="v"/>
            </a:pPr>
            <a:r>
              <a:rPr lang="sr-Cyrl-RS" dirty="0" smtClean="0"/>
              <a:t>Личност одговорна за мерење је здравствени радник, често  са одговарајућом специјализацијом</a:t>
            </a:r>
            <a:endParaRPr lang="en-US" dirty="0"/>
          </a:p>
        </p:txBody>
      </p:sp>
    </p:spTree>
    <p:extLst>
      <p:ext uri="{BB962C8B-B14F-4D97-AF65-F5344CB8AC3E}">
        <p14:creationId xmlns:p14="http://schemas.microsoft.com/office/powerpoint/2010/main" val="11869123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93183"/>
            <a:ext cx="10515600" cy="901521"/>
          </a:xfrm>
        </p:spPr>
        <p:txBody>
          <a:bodyPr>
            <a:normAutofit/>
          </a:bodyPr>
          <a:lstStyle/>
          <a:p>
            <a:pPr algn="ctr"/>
            <a:r>
              <a:rPr lang="ru-RU" sz="2800" dirty="0" smtClean="0">
                <a:latin typeface="+mn-lt"/>
              </a:rPr>
              <a:t>Здравље и фактори који га профилишу. Савремени концепт здравља  и квалитет живота корелиран са здрављем</a:t>
            </a:r>
            <a:endParaRPr lang="en-US" sz="2800" dirty="0">
              <a:latin typeface="+mn-lt"/>
            </a:endParaRPr>
          </a:p>
        </p:txBody>
      </p:sp>
      <p:sp>
        <p:nvSpPr>
          <p:cNvPr id="3" name="Content Placeholder 2"/>
          <p:cNvSpPr>
            <a:spLocks noGrp="1"/>
          </p:cNvSpPr>
          <p:nvPr>
            <p:ph idx="1"/>
          </p:nvPr>
        </p:nvSpPr>
        <p:spPr>
          <a:xfrm>
            <a:off x="373487" y="1146220"/>
            <a:ext cx="11384924" cy="5422005"/>
          </a:xfrm>
        </p:spPr>
        <p:txBody>
          <a:bodyPr>
            <a:normAutofit lnSpcReduction="10000"/>
          </a:bodyPr>
          <a:lstStyle/>
          <a:p>
            <a:r>
              <a:rPr lang="sr-Cyrl-RS" dirty="0" smtClean="0"/>
              <a:t>Теорија о салутогенези, аутора Антоновнског, здравље и болест посматра као континуитет јединственог процеса, од поптуног здравља до терминалног стадијума болести. Према овој теорији индивидуе се не могу једноставно сврстати у здраве и болесне, већ се сваки појединац налази негде између ова два стања. </a:t>
            </a:r>
          </a:p>
          <a:p>
            <a:endParaRPr lang="sr-Cyrl-RS" dirty="0" smtClean="0"/>
          </a:p>
          <a:p>
            <a:r>
              <a:rPr lang="sr-Cyrl-RS" dirty="0" smtClean="0"/>
              <a:t>Спитзер овај континуитет назива „спектар здравственог статуса“</a:t>
            </a:r>
          </a:p>
          <a:p>
            <a:endParaRPr lang="sr-Cyrl-RS" dirty="0" smtClean="0"/>
          </a:p>
          <a:p>
            <a:r>
              <a:rPr lang="sr-Cyrl-RS" dirty="0" smtClean="0"/>
              <a:t>Главни критеријум у „спектру здравственог статуса“ је учесталост појаве.</a:t>
            </a:r>
          </a:p>
          <a:p>
            <a:endParaRPr lang="sr-Cyrl-RS" dirty="0" smtClean="0"/>
          </a:p>
          <a:p>
            <a:r>
              <a:rPr lang="sr-Cyrl-RS" dirty="0" smtClean="0"/>
              <a:t>Укучивање физичких фактора у оцену здравља становништва је био значајан корак за објективно мерење здравља.</a:t>
            </a:r>
            <a:endParaRPr lang="en-US" dirty="0"/>
          </a:p>
        </p:txBody>
      </p:sp>
    </p:spTree>
    <p:extLst>
      <p:ext uri="{BB962C8B-B14F-4D97-AF65-F5344CB8AC3E}">
        <p14:creationId xmlns:p14="http://schemas.microsoft.com/office/powerpoint/2010/main" val="12725471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4546"/>
            <a:ext cx="10515600" cy="785612"/>
          </a:xfrm>
        </p:spPr>
        <p:txBody>
          <a:bodyPr>
            <a:normAutofit fontScale="90000"/>
          </a:bodyPr>
          <a:lstStyle/>
          <a:p>
            <a:pPr algn="ctr"/>
            <a:r>
              <a:rPr lang="ru-RU" sz="2800" dirty="0" smtClean="0">
                <a:latin typeface="+mn-lt"/>
              </a:rPr>
              <a:t>Здравље и фактори који га профилишу. Савремени концепт здравља  и квалитет живота корелиран са здрављем</a:t>
            </a:r>
            <a:endParaRPr lang="en-US" sz="2800" dirty="0">
              <a:latin typeface="+mn-lt"/>
            </a:endParaRPr>
          </a:p>
        </p:txBody>
      </p:sp>
      <p:sp>
        <p:nvSpPr>
          <p:cNvPr id="3" name="Content Placeholder 2"/>
          <p:cNvSpPr>
            <a:spLocks noGrp="1"/>
          </p:cNvSpPr>
          <p:nvPr>
            <p:ph idx="1"/>
          </p:nvPr>
        </p:nvSpPr>
        <p:spPr>
          <a:xfrm>
            <a:off x="296214" y="953037"/>
            <a:ext cx="11320530" cy="5550794"/>
          </a:xfrm>
        </p:spPr>
        <p:txBody>
          <a:bodyPr>
            <a:normAutofit fontScale="92500"/>
          </a:bodyPr>
          <a:lstStyle/>
          <a:p>
            <a:r>
              <a:rPr lang="sr-Cyrl-RS" dirty="0" smtClean="0"/>
              <a:t>Проширени концепт морбидитета укључује индикаторе као што су </a:t>
            </a:r>
            <a:r>
              <a:rPr lang="sr-Latn-RS" dirty="0" smtClean="0"/>
              <a:t>DAILY i QUALY.</a:t>
            </a:r>
          </a:p>
          <a:p>
            <a:r>
              <a:rPr lang="sr-Latn-RS" dirty="0" smtClean="0"/>
              <a:t>DAILY (Diasbility Adjusted Life Years)- </a:t>
            </a:r>
            <a:r>
              <a:rPr lang="sr-Cyrl-RS" dirty="0" smtClean="0"/>
              <a:t>број изгубљених година живота због преране смрти и неспособности проузроковане болешћу.</a:t>
            </a:r>
          </a:p>
          <a:p>
            <a:r>
              <a:rPr lang="sr-Cyrl-RS" dirty="0" smtClean="0"/>
              <a:t>На основу овог модела које су развиле Светска банка и СЗО, израчунавао се </a:t>
            </a:r>
            <a:r>
              <a:rPr lang="sr-Cyrl-RS" b="1" dirty="0" smtClean="0"/>
              <a:t>глобални терет болести </a:t>
            </a:r>
            <a:r>
              <a:rPr lang="sr-Cyrl-RS" dirty="0" smtClean="0"/>
              <a:t>(</a:t>
            </a:r>
            <a:r>
              <a:rPr lang="sr-Latn-RS" dirty="0" smtClean="0"/>
              <a:t>GBD Global Burden of Disease) </a:t>
            </a:r>
            <a:r>
              <a:rPr lang="sr-Cyrl-RS" dirty="0" smtClean="0"/>
              <a:t>у целини или за поједине медицинске ентитете што је значајан индикатро за оцену социјално-медицинског значаја одређених обољења.</a:t>
            </a:r>
          </a:p>
          <a:p>
            <a:r>
              <a:rPr lang="sr-Cyrl-RS" dirty="0" smtClean="0"/>
              <a:t>Овај проширени концепт морбидитета је изузетно значај за евалуацију здравственог статуса становништва о тако је процењено да је у свету у 2012. години изгубљено преко 1,5 милијарди година живота и то 65% због преране смрти а 35% због неспособности као последице болести. </a:t>
            </a:r>
          </a:p>
          <a:p>
            <a:r>
              <a:rPr lang="sr-Cyrl-RS" dirty="0" smtClean="0"/>
              <a:t>Недостатак овог концепта је што и он не обухвата становништво у целини.</a:t>
            </a:r>
            <a:endParaRPr lang="en-US" dirty="0"/>
          </a:p>
        </p:txBody>
      </p:sp>
    </p:spTree>
    <p:extLst>
      <p:ext uri="{BB962C8B-B14F-4D97-AF65-F5344CB8AC3E}">
        <p14:creationId xmlns:p14="http://schemas.microsoft.com/office/powerpoint/2010/main" val="1631491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0927" y="339367"/>
            <a:ext cx="10515600" cy="665185"/>
          </a:xfrm>
        </p:spPr>
        <p:txBody>
          <a:bodyPr>
            <a:normAutofit fontScale="90000"/>
          </a:bodyPr>
          <a:lstStyle/>
          <a:p>
            <a:pPr algn="ctr"/>
            <a:r>
              <a:rPr lang="ru-RU" sz="2800" dirty="0" smtClean="0">
                <a:latin typeface="+mn-lt"/>
              </a:rPr>
              <a:t>Здравље и фактори који га профилишу. Савремени концепт здравља  и квалитет живота корелиран са здрављем</a:t>
            </a:r>
            <a:endParaRPr lang="en-US" sz="2800" dirty="0">
              <a:latin typeface="+mn-lt"/>
            </a:endParaRPr>
          </a:p>
        </p:txBody>
      </p:sp>
      <p:sp>
        <p:nvSpPr>
          <p:cNvPr id="3" name="Content Placeholder 2"/>
          <p:cNvSpPr>
            <a:spLocks noGrp="1"/>
          </p:cNvSpPr>
          <p:nvPr>
            <p:ph idx="1"/>
          </p:nvPr>
        </p:nvSpPr>
        <p:spPr>
          <a:xfrm>
            <a:off x="412124" y="1313644"/>
            <a:ext cx="11410682" cy="5241701"/>
          </a:xfrm>
        </p:spPr>
        <p:txBody>
          <a:bodyPr/>
          <a:lstStyle/>
          <a:p>
            <a:r>
              <a:rPr lang="sr-Cyrl-RS" dirty="0" smtClean="0"/>
              <a:t>Нов начин мерења здравља становништва назива се „генерички“</a:t>
            </a:r>
            <a:r>
              <a:rPr lang="sr-Latn-RS" dirty="0" smtClean="0"/>
              <a:t> </a:t>
            </a:r>
            <a:r>
              <a:rPr lang="sr-Cyrl-RS" dirty="0" smtClean="0"/>
              <a:t>и у њему се полази од појединца који чине становништво  у „спектру здравственог статуса“ од потпуног здравља до терминалног стадијума болести.</a:t>
            </a:r>
          </a:p>
          <a:p>
            <a:pPr marL="0" indent="0">
              <a:buNone/>
            </a:pPr>
            <a:endParaRPr lang="sr-Cyrl-RS" dirty="0" smtClean="0"/>
          </a:p>
          <a:p>
            <a:r>
              <a:rPr lang="sr-Cyrl-RS" dirty="0" smtClean="0"/>
              <a:t>Постоје три основна метода у овом приступу:</a:t>
            </a:r>
          </a:p>
          <a:p>
            <a:pPr lvl="1">
              <a:buFont typeface="Wingdings" panose="05000000000000000000" pitchFamily="2" charset="2"/>
              <a:buChar char="v"/>
            </a:pPr>
            <a:r>
              <a:rPr lang="sr-Cyrl-RS" dirty="0"/>
              <a:t>п</a:t>
            </a:r>
            <a:r>
              <a:rPr lang="sr-Cyrl-RS" dirty="0" smtClean="0"/>
              <a:t>ерцепциони или опсервацини (прати дефиницију здравља СЗО)</a:t>
            </a:r>
          </a:p>
          <a:p>
            <a:pPr lvl="1">
              <a:buFont typeface="Wingdings" panose="05000000000000000000" pitchFamily="2" charset="2"/>
              <a:buChar char="v"/>
            </a:pPr>
            <a:r>
              <a:rPr lang="sr-Cyrl-RS" dirty="0"/>
              <a:t>ф</a:t>
            </a:r>
            <a:r>
              <a:rPr lang="sr-Cyrl-RS" dirty="0" smtClean="0"/>
              <a:t>ункционални ( који ставља акценат на способност индивидуе да обавља своју улогу)</a:t>
            </a:r>
          </a:p>
          <a:p>
            <a:pPr lvl="1">
              <a:buFont typeface="Wingdings" panose="05000000000000000000" pitchFamily="2" charset="2"/>
              <a:buChar char="v"/>
            </a:pPr>
            <a:r>
              <a:rPr lang="sr-Cyrl-RS" dirty="0"/>
              <a:t>м</a:t>
            </a:r>
            <a:r>
              <a:rPr lang="sr-Cyrl-RS" dirty="0" smtClean="0"/>
              <a:t>етод који се заснива на способности прилагођавња животној средини</a:t>
            </a:r>
          </a:p>
          <a:p>
            <a:pPr marL="457200" lvl="1" indent="0">
              <a:buNone/>
            </a:pPr>
            <a:endParaRPr lang="en-US" dirty="0"/>
          </a:p>
        </p:txBody>
      </p:sp>
    </p:spTree>
    <p:extLst>
      <p:ext uri="{BB962C8B-B14F-4D97-AF65-F5344CB8AC3E}">
        <p14:creationId xmlns:p14="http://schemas.microsoft.com/office/powerpoint/2010/main" val="34550320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34851"/>
            <a:ext cx="10515600" cy="811369"/>
          </a:xfrm>
        </p:spPr>
        <p:txBody>
          <a:bodyPr>
            <a:normAutofit fontScale="90000"/>
          </a:bodyPr>
          <a:lstStyle/>
          <a:p>
            <a:pPr algn="ctr"/>
            <a:r>
              <a:rPr lang="ru-RU" sz="2800" dirty="0" smtClean="0">
                <a:latin typeface="+mn-lt"/>
              </a:rPr>
              <a:t>Здравље и фактори који га профилишу. Савремени концепт здравља  и квалитет живота корелиран са здрављем</a:t>
            </a:r>
            <a:endParaRPr lang="en-US" sz="2800" dirty="0">
              <a:latin typeface="+mn-lt"/>
            </a:endParaRPr>
          </a:p>
        </p:txBody>
      </p:sp>
      <p:sp>
        <p:nvSpPr>
          <p:cNvPr id="3" name="Content Placeholder 2"/>
          <p:cNvSpPr>
            <a:spLocks noGrp="1"/>
          </p:cNvSpPr>
          <p:nvPr>
            <p:ph idx="1"/>
          </p:nvPr>
        </p:nvSpPr>
        <p:spPr>
          <a:xfrm>
            <a:off x="373487" y="1275008"/>
            <a:ext cx="11539471" cy="5280338"/>
          </a:xfrm>
        </p:spPr>
        <p:txBody>
          <a:bodyPr>
            <a:normAutofit lnSpcReduction="10000"/>
          </a:bodyPr>
          <a:lstStyle/>
          <a:p>
            <a:pPr marL="0" indent="0" algn="ctr">
              <a:buNone/>
            </a:pPr>
            <a:r>
              <a:rPr lang="sr-Cyrl-RS" b="1" dirty="0" smtClean="0"/>
              <a:t>Квантитативно мерење здравља које се заснива на морталитету и морбидитету</a:t>
            </a:r>
          </a:p>
          <a:p>
            <a:r>
              <a:rPr lang="sr-Cyrl-RS" dirty="0" smtClean="0"/>
              <a:t>Ова сложена теорија се заснива на појмовима: индикатор, индекс и јединица мерења.</a:t>
            </a:r>
          </a:p>
          <a:p>
            <a:r>
              <a:rPr lang="sr-Cyrl-RS" dirty="0" smtClean="0"/>
              <a:t>Индикатор се користи за специфична мерења, а индекс за комплексан мерења у којима се комбинује више идникатора.</a:t>
            </a:r>
          </a:p>
          <a:p>
            <a:r>
              <a:rPr lang="sr-Cyrl-RS" dirty="0" smtClean="0"/>
              <a:t>Јединице мерења:</a:t>
            </a:r>
          </a:p>
          <a:p>
            <a:pPr lvl="1">
              <a:buFont typeface="Wingdings" panose="05000000000000000000" pitchFamily="2" charset="2"/>
              <a:buChar char="v"/>
            </a:pPr>
            <a:r>
              <a:rPr lang="sr-Cyrl-RS" dirty="0" smtClean="0"/>
              <a:t>Функционална јединица- заснива се на објективним активностима</a:t>
            </a:r>
          </a:p>
          <a:p>
            <a:pPr lvl="1">
              <a:buFont typeface="Wingdings" panose="05000000000000000000" pitchFamily="2" charset="2"/>
              <a:buChar char="v"/>
            </a:pPr>
            <a:r>
              <a:rPr lang="sr-Cyrl-RS" dirty="0" smtClean="0"/>
              <a:t>Хронолошка јединица- заснива се на дужини трајања неспособности</a:t>
            </a:r>
          </a:p>
          <a:p>
            <a:pPr lvl="1">
              <a:buFont typeface="Wingdings" panose="05000000000000000000" pitchFamily="2" charset="2"/>
              <a:buChar char="v"/>
            </a:pPr>
            <a:r>
              <a:rPr lang="sr-Cyrl-RS" dirty="0" smtClean="0"/>
              <a:t>Економска јединица- односи се на настале трошкове</a:t>
            </a:r>
          </a:p>
          <a:p>
            <a:r>
              <a:rPr lang="sr-Cyrl-RS" dirty="0" smtClean="0"/>
              <a:t>За индикаторе је најрелевантнија група под називом „глобални индикатор здравственог стања“</a:t>
            </a:r>
          </a:p>
          <a:p>
            <a:r>
              <a:rPr lang="sr-Cyrl-RS" dirty="0" smtClean="0"/>
              <a:t>Када се говори о глобалном здрављу- треба користити индикаторе</a:t>
            </a:r>
          </a:p>
          <a:p>
            <a:pPr marL="0" indent="0">
              <a:buNone/>
            </a:pPr>
            <a:endParaRPr lang="sr-Cyrl-RS" dirty="0" smtClean="0"/>
          </a:p>
          <a:p>
            <a:pPr marL="0" indent="0">
              <a:buNone/>
            </a:pPr>
            <a:endParaRPr lang="en-US" dirty="0"/>
          </a:p>
        </p:txBody>
      </p:sp>
    </p:spTree>
    <p:extLst>
      <p:ext uri="{BB962C8B-B14F-4D97-AF65-F5344CB8AC3E}">
        <p14:creationId xmlns:p14="http://schemas.microsoft.com/office/powerpoint/2010/main" val="20343578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67425"/>
            <a:ext cx="10515600" cy="837127"/>
          </a:xfrm>
        </p:spPr>
        <p:txBody>
          <a:bodyPr>
            <a:normAutofit fontScale="90000"/>
          </a:bodyPr>
          <a:lstStyle/>
          <a:p>
            <a:pPr algn="ctr"/>
            <a:r>
              <a:rPr lang="ru-RU" sz="2800" dirty="0" smtClean="0">
                <a:latin typeface="+mn-lt"/>
              </a:rPr>
              <a:t>Здравље и фактори који га профилишу. Савремени концепт здравља  и квалитет живота корелиран са здрављем</a:t>
            </a:r>
            <a:endParaRPr lang="en-US" sz="2800" dirty="0">
              <a:latin typeface="+mn-lt"/>
            </a:endParaRPr>
          </a:p>
        </p:txBody>
      </p:sp>
      <p:sp>
        <p:nvSpPr>
          <p:cNvPr id="3" name="Content Placeholder 2"/>
          <p:cNvSpPr>
            <a:spLocks noGrp="1"/>
          </p:cNvSpPr>
          <p:nvPr>
            <p:ph idx="1"/>
          </p:nvPr>
        </p:nvSpPr>
        <p:spPr>
          <a:xfrm>
            <a:off x="218941" y="1146220"/>
            <a:ext cx="11616744" cy="5422005"/>
          </a:xfrm>
        </p:spPr>
        <p:txBody>
          <a:bodyPr>
            <a:normAutofit fontScale="92500" lnSpcReduction="20000"/>
          </a:bodyPr>
          <a:lstStyle/>
          <a:p>
            <a:pPr marL="0" indent="0" algn="ctr">
              <a:buNone/>
            </a:pPr>
            <a:r>
              <a:rPr lang="sr-Cyrl-RS" b="1" dirty="0" smtClean="0"/>
              <a:t>Модели индекса за мерење индивидуалног глобалног стања здравља</a:t>
            </a:r>
          </a:p>
          <a:p>
            <a:pPr marL="0" indent="0">
              <a:buNone/>
            </a:pPr>
            <a:r>
              <a:rPr lang="sr-Cyrl-RS" dirty="0" smtClean="0"/>
              <a:t>Ови индекси се могу поделити на три групе:</a:t>
            </a:r>
          </a:p>
          <a:p>
            <a:pPr marL="971550" lvl="1" indent="-514350">
              <a:buFont typeface="+mj-lt"/>
              <a:buAutoNum type="arabicPeriod"/>
            </a:pPr>
            <a:r>
              <a:rPr lang="sr-Cyrl-RS" dirty="0" smtClean="0"/>
              <a:t>Индекси заносвани на објективним физиолошким мерењима</a:t>
            </a:r>
          </a:p>
          <a:p>
            <a:pPr marL="971550" lvl="1" indent="-514350">
              <a:buFont typeface="+mj-lt"/>
              <a:buAutoNum type="arabicPeriod"/>
            </a:pPr>
            <a:r>
              <a:rPr lang="sr-Cyrl-RS" dirty="0" smtClean="0"/>
              <a:t>Индекси засновани на мерењима функционалне неспособности</a:t>
            </a:r>
          </a:p>
          <a:p>
            <a:pPr marL="971550" lvl="1" indent="-514350">
              <a:buFont typeface="+mj-lt"/>
              <a:buAutoNum type="arabicPeriod"/>
            </a:pPr>
            <a:r>
              <a:rPr lang="sr-Cyrl-RS" dirty="0" smtClean="0"/>
              <a:t>Индекси засновани на перцептивном приступу</a:t>
            </a:r>
          </a:p>
          <a:p>
            <a:pPr marL="971550" lvl="1" indent="-514350">
              <a:buFont typeface="+mj-lt"/>
              <a:buAutoNum type="arabicPeriod"/>
            </a:pPr>
            <a:endParaRPr lang="sr-Cyrl-RS" dirty="0"/>
          </a:p>
          <a:p>
            <a:r>
              <a:rPr lang="sr-Cyrl-RS" dirty="0" smtClean="0"/>
              <a:t>Индекси заносвани на објективним физиолошким мерењима- користи се за мерење физиолошког стања здравља индивидуе које припадају дефнисаној хомегоној групи становништва</a:t>
            </a:r>
          </a:p>
          <a:p>
            <a:r>
              <a:rPr lang="sr-Cyrl-RS" dirty="0" smtClean="0"/>
              <a:t>Индекси засноавни на мерењима функционалне неспособности- </a:t>
            </a:r>
            <a:r>
              <a:rPr lang="sr-Cyrl-RS" b="1" dirty="0" smtClean="0"/>
              <a:t>Грогонов индекс. </a:t>
            </a:r>
            <a:r>
              <a:rPr lang="sr-Cyrl-RS" dirty="0" smtClean="0"/>
              <a:t>Одабере се десет активности из свакоденвног живота попут рада, одмора, физичког и менталног напора, комуникација, спавање, исхрана итд..Испод сваке категорије се ставља вредност од 1 до 0 при чему 1 означава нормално стање, 0,5 недовољно а 0 означава неспособност. Укупан број добијених бодова се дели са 10 и добија се </a:t>
            </a:r>
            <a:r>
              <a:rPr lang="sr-Cyrl-RS" b="1" dirty="0" smtClean="0"/>
              <a:t>индекс глобалног стања здравља</a:t>
            </a:r>
            <a:r>
              <a:rPr lang="sr-Cyrl-RS" dirty="0" smtClean="0"/>
              <a:t>.</a:t>
            </a:r>
          </a:p>
          <a:p>
            <a:r>
              <a:rPr lang="sr-Cyrl-RS" dirty="0" smtClean="0"/>
              <a:t>Катз је установио индексе активности свакоденвног живота- А</a:t>
            </a:r>
            <a:r>
              <a:rPr lang="sr-Latn-RS" dirty="0" smtClean="0"/>
              <a:t>DL ( Activities of Daily Living)</a:t>
            </a:r>
            <a:endParaRPr lang="sr-Cyrl-RS" dirty="0" smtClean="0"/>
          </a:p>
          <a:p>
            <a:endParaRPr lang="sr-Cyrl-RS" dirty="0" smtClean="0"/>
          </a:p>
          <a:p>
            <a:pPr marL="457200" lvl="1" indent="0">
              <a:buNone/>
            </a:pPr>
            <a:endParaRPr lang="en-US" dirty="0"/>
          </a:p>
        </p:txBody>
      </p:sp>
    </p:spTree>
    <p:extLst>
      <p:ext uri="{BB962C8B-B14F-4D97-AF65-F5344CB8AC3E}">
        <p14:creationId xmlns:p14="http://schemas.microsoft.com/office/powerpoint/2010/main" val="7017369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93183"/>
            <a:ext cx="10515600" cy="682581"/>
          </a:xfrm>
        </p:spPr>
        <p:txBody>
          <a:bodyPr>
            <a:normAutofit fontScale="90000"/>
          </a:bodyPr>
          <a:lstStyle/>
          <a:p>
            <a:pPr algn="ctr"/>
            <a:r>
              <a:rPr lang="ru-RU" sz="2800" dirty="0" smtClean="0">
                <a:latin typeface="+mn-lt"/>
              </a:rPr>
              <a:t>Здравље и фактори који га профилишу. Савремени концепт здравља  и квалитет живота корелиран са здрављем</a:t>
            </a:r>
            <a:endParaRPr lang="en-US" sz="2800" dirty="0">
              <a:latin typeface="+mn-lt"/>
            </a:endParaRPr>
          </a:p>
        </p:txBody>
      </p:sp>
      <p:sp>
        <p:nvSpPr>
          <p:cNvPr id="3" name="Content Placeholder 2"/>
          <p:cNvSpPr>
            <a:spLocks noGrp="1"/>
          </p:cNvSpPr>
          <p:nvPr>
            <p:ph idx="1"/>
          </p:nvPr>
        </p:nvSpPr>
        <p:spPr>
          <a:xfrm>
            <a:off x="476518" y="1094704"/>
            <a:ext cx="11410682" cy="5460642"/>
          </a:xfrm>
        </p:spPr>
        <p:txBody>
          <a:bodyPr>
            <a:normAutofit fontScale="92500"/>
          </a:bodyPr>
          <a:lstStyle/>
          <a:p>
            <a:pPr marL="0" indent="0">
              <a:buNone/>
            </a:pPr>
            <a:r>
              <a:rPr lang="sr-Cyrl-RS" dirty="0" smtClean="0"/>
              <a:t>Индекси засновани на перцептивном приступу</a:t>
            </a:r>
            <a:r>
              <a:rPr lang="sr-Latn-RS" dirty="0" smtClean="0"/>
              <a:t> </a:t>
            </a:r>
            <a:r>
              <a:rPr lang="sr-Cyrl-RS" dirty="0" smtClean="0"/>
              <a:t>се могу категорисати у три врсте: по </a:t>
            </a:r>
            <a:r>
              <a:rPr lang="sr-Latn-RS" b="1" dirty="0" smtClean="0"/>
              <a:t>Breslowu, Bergneru, Wareu</a:t>
            </a:r>
            <a:r>
              <a:rPr lang="sr-Latn-RS" dirty="0" smtClean="0"/>
              <a:t>.</a:t>
            </a:r>
            <a:endParaRPr lang="sr-Cyrl-RS" dirty="0" smtClean="0"/>
          </a:p>
          <a:p>
            <a:r>
              <a:rPr lang="sr-Latn-RS" dirty="0" smtClean="0"/>
              <a:t>Breslow</a:t>
            </a:r>
            <a:r>
              <a:rPr lang="sr-Cyrl-RS" dirty="0"/>
              <a:t> </a:t>
            </a:r>
            <a:r>
              <a:rPr lang="sr-Cyrl-RS" dirty="0" smtClean="0"/>
              <a:t>је као онсов за израду индекса за квантитативно мерење здравља према дефиницији СЗО користио искуство популацине лабораторије.</a:t>
            </a:r>
          </a:p>
          <a:p>
            <a:r>
              <a:rPr lang="sr-Latn-RS" dirty="0" smtClean="0"/>
              <a:t>Bergner</a:t>
            </a:r>
            <a:r>
              <a:rPr lang="sr-Cyrl-RS" dirty="0" smtClean="0"/>
              <a:t> је установио метод мерења перцептуалних димензија здравља и понашања. Упитник је подељен у 14 категорија са укупно 235 могућих одговора. </a:t>
            </a:r>
          </a:p>
          <a:p>
            <a:r>
              <a:rPr lang="sr-Latn-RS" dirty="0" smtClean="0"/>
              <a:t>Ware</a:t>
            </a:r>
            <a:r>
              <a:rPr lang="sr-Cyrl-RS" dirty="0" smtClean="0"/>
              <a:t>- је спровео истраживање о томе како појединци доживљавају своје здравствено стање. Скалом мерења је обухваћено 6 димензија од којих свака има свој индекс: тренутно здравствено стање, раније здравствено стање, будуће здравствено стање, свест о здравственом стању, остељивост и отпорност на болест, прихватање или одбијање болести. Резултати се бодују на основу одговора на петостепеној скали ( од 1 до 5).</a:t>
            </a:r>
          </a:p>
          <a:p>
            <a:endParaRPr lang="en-US" dirty="0"/>
          </a:p>
        </p:txBody>
      </p:sp>
    </p:spTree>
    <p:extLst>
      <p:ext uri="{BB962C8B-B14F-4D97-AF65-F5344CB8AC3E}">
        <p14:creationId xmlns:p14="http://schemas.microsoft.com/office/powerpoint/2010/main" val="17182841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67425"/>
            <a:ext cx="10515600" cy="901521"/>
          </a:xfrm>
        </p:spPr>
        <p:txBody>
          <a:bodyPr>
            <a:normAutofit/>
          </a:bodyPr>
          <a:lstStyle/>
          <a:p>
            <a:pPr algn="ctr"/>
            <a:r>
              <a:rPr lang="ru-RU" sz="2800" dirty="0" smtClean="0">
                <a:latin typeface="+mn-lt"/>
              </a:rPr>
              <a:t>Здравље и фактори који га профилишу. Савремени концепт здравља  и квалитет живота корелиран са здрављем</a:t>
            </a:r>
            <a:endParaRPr lang="en-US" sz="2800" dirty="0">
              <a:latin typeface="+mn-lt"/>
            </a:endParaRPr>
          </a:p>
        </p:txBody>
      </p:sp>
      <p:sp>
        <p:nvSpPr>
          <p:cNvPr id="3" name="Content Placeholder 2"/>
          <p:cNvSpPr>
            <a:spLocks noGrp="1"/>
          </p:cNvSpPr>
          <p:nvPr>
            <p:ph idx="1"/>
          </p:nvPr>
        </p:nvSpPr>
        <p:spPr>
          <a:xfrm>
            <a:off x="283335" y="991673"/>
            <a:ext cx="11655380" cy="5525036"/>
          </a:xfrm>
        </p:spPr>
        <p:txBody>
          <a:bodyPr>
            <a:normAutofit lnSpcReduction="10000"/>
          </a:bodyPr>
          <a:lstStyle/>
          <a:p>
            <a:pPr marL="0" indent="0" algn="ctr">
              <a:buNone/>
            </a:pPr>
            <a:r>
              <a:rPr lang="sr-Cyrl-RS" b="1" dirty="0" smtClean="0"/>
              <a:t>Методе мерења здравља становништва, индикатори и њихова интерпретација</a:t>
            </a:r>
          </a:p>
          <a:p>
            <a:r>
              <a:rPr lang="sr-Cyrl-RS" dirty="0" smtClean="0"/>
              <a:t>Мерење се дефинише као процес примене стандардног инструмента на предмете и догађаје. </a:t>
            </a:r>
          </a:p>
          <a:p>
            <a:r>
              <a:rPr lang="sr-Cyrl-RS" dirty="0" smtClean="0"/>
              <a:t>Постоје више различитих дефиниција индикатора:</a:t>
            </a:r>
          </a:p>
          <a:p>
            <a:pPr lvl="1">
              <a:buFont typeface="Wingdings" panose="05000000000000000000" pitchFamily="2" charset="2"/>
              <a:buChar char="v"/>
            </a:pPr>
            <a:r>
              <a:rPr lang="sr-Cyrl-RS" dirty="0" smtClean="0"/>
              <a:t>Индикатор је показатељ од директног интереса који омогућава концизан, свеобухватан и избалансиран суд о стању главних аспеката друштва- дефиниција америчких стручњака</a:t>
            </a:r>
          </a:p>
          <a:p>
            <a:pPr lvl="1">
              <a:buFont typeface="Wingdings" panose="05000000000000000000" pitchFamily="2" charset="2"/>
              <a:buChar char="v"/>
            </a:pPr>
            <a:r>
              <a:rPr lang="sr-Cyrl-RS" dirty="0" smtClean="0"/>
              <a:t>Здравствени индикатор је варијабла применљива за директно мерење које одражава стање здравља појединца у заједници тј друштву – међународно удружење епидемиолога</a:t>
            </a:r>
          </a:p>
          <a:p>
            <a:pPr lvl="1">
              <a:buFont typeface="Wingdings" panose="05000000000000000000" pitchFamily="2" charset="2"/>
              <a:buChar char="v"/>
            </a:pPr>
            <a:r>
              <a:rPr lang="sr-Cyrl-RS" dirty="0" smtClean="0"/>
              <a:t>Индикатор је квантитиван показатељ одабран да изрази стање здравља становништва или да покаже степен организованости здравственог система- друга дефиниција америчких стручњака</a:t>
            </a:r>
          </a:p>
          <a:p>
            <a:pPr lvl="1">
              <a:buFont typeface="Wingdings" panose="05000000000000000000" pitchFamily="2" charset="2"/>
              <a:buChar char="v"/>
            </a:pPr>
            <a:r>
              <a:rPr lang="sr-Cyrl-RS" dirty="0" smtClean="0"/>
              <a:t>Индикатор је варијабла која директно или идниректно помаже у мерењу промена- дефиниција СЗО</a:t>
            </a:r>
          </a:p>
          <a:p>
            <a:pPr marL="0" indent="0">
              <a:buNone/>
            </a:pPr>
            <a:endParaRPr lang="en-US" dirty="0"/>
          </a:p>
        </p:txBody>
      </p:sp>
    </p:spTree>
    <p:extLst>
      <p:ext uri="{BB962C8B-B14F-4D97-AF65-F5344CB8AC3E}">
        <p14:creationId xmlns:p14="http://schemas.microsoft.com/office/powerpoint/2010/main" val="5182179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80305"/>
            <a:ext cx="10515600" cy="553792"/>
          </a:xfrm>
        </p:spPr>
        <p:txBody>
          <a:bodyPr>
            <a:normAutofit fontScale="90000"/>
          </a:bodyPr>
          <a:lstStyle/>
          <a:p>
            <a:pPr algn="ctr"/>
            <a:r>
              <a:rPr lang="ru-RU" sz="2800" dirty="0" smtClean="0">
                <a:latin typeface="+mn-lt"/>
              </a:rPr>
              <a:t>Здравље и фактори који га профилишу. Савремени концепт здравља  и квалитет живота корелиран са здрављем</a:t>
            </a:r>
            <a:endParaRPr lang="en-US" sz="2800" dirty="0">
              <a:latin typeface="+mn-lt"/>
            </a:endParaRPr>
          </a:p>
        </p:txBody>
      </p:sp>
      <p:sp>
        <p:nvSpPr>
          <p:cNvPr id="3" name="Content Placeholder 2"/>
          <p:cNvSpPr>
            <a:spLocks noGrp="1"/>
          </p:cNvSpPr>
          <p:nvPr>
            <p:ph idx="1"/>
          </p:nvPr>
        </p:nvSpPr>
        <p:spPr>
          <a:xfrm>
            <a:off x="695460" y="1262130"/>
            <a:ext cx="10573556" cy="4649272"/>
          </a:xfrm>
        </p:spPr>
        <p:txBody>
          <a:bodyPr/>
          <a:lstStyle/>
          <a:p>
            <a:pPr marL="0" indent="0">
              <a:buNone/>
            </a:pPr>
            <a:r>
              <a:rPr lang="sr-Cyrl-RS" dirty="0" smtClean="0"/>
              <a:t>Циљ употребе индикатора</a:t>
            </a:r>
          </a:p>
          <a:p>
            <a:r>
              <a:rPr lang="sr-Cyrl-RS" dirty="0" smtClean="0"/>
              <a:t>Индикатори треба да покажу колико је напредак направљен у односу на циљеве који су постављени.</a:t>
            </a:r>
          </a:p>
          <a:p>
            <a:r>
              <a:rPr lang="sr-Cyrl-RS" dirty="0" smtClean="0"/>
              <a:t>Индикатори се користе за поређење унутар времена одређеног за остварење постављеног циља.</a:t>
            </a:r>
          </a:p>
          <a:p>
            <a:r>
              <a:rPr lang="sr-Cyrl-RS" dirty="0" smtClean="0"/>
              <a:t>Индикатори може да се користи за поређење карактеристика истог становништва у различитим временским ериодима или за поређење популационих група на нивоу региона, државе или шире.</a:t>
            </a:r>
            <a:endParaRPr lang="en-US" dirty="0"/>
          </a:p>
        </p:txBody>
      </p:sp>
    </p:spTree>
    <p:extLst>
      <p:ext uri="{BB962C8B-B14F-4D97-AF65-F5344CB8AC3E}">
        <p14:creationId xmlns:p14="http://schemas.microsoft.com/office/powerpoint/2010/main" val="42862267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28789"/>
            <a:ext cx="10515600" cy="824249"/>
          </a:xfrm>
        </p:spPr>
        <p:txBody>
          <a:bodyPr>
            <a:normAutofit/>
          </a:bodyPr>
          <a:lstStyle/>
          <a:p>
            <a:pPr algn="ctr"/>
            <a:r>
              <a:rPr lang="ru-RU" sz="2600" dirty="0" smtClean="0">
                <a:latin typeface="+mn-lt"/>
              </a:rPr>
              <a:t>Здравље и фактори који га профилишу</a:t>
            </a:r>
            <a:r>
              <a:rPr lang="sr-Latn-RS" sz="2600" dirty="0" smtClean="0">
                <a:latin typeface="+mn-lt"/>
              </a:rPr>
              <a:t>.</a:t>
            </a:r>
            <a:r>
              <a:rPr lang="ru-RU" sz="2600" dirty="0" smtClean="0">
                <a:latin typeface="+mn-lt"/>
              </a:rPr>
              <a:t> Савремени концепт здравља  и квалитет живота корелиран са здрављем</a:t>
            </a:r>
            <a:endParaRPr lang="en-US" sz="2600" dirty="0">
              <a:latin typeface="+mn-lt"/>
            </a:endParaRPr>
          </a:p>
        </p:txBody>
      </p:sp>
      <p:sp>
        <p:nvSpPr>
          <p:cNvPr id="3" name="Content Placeholder 2"/>
          <p:cNvSpPr>
            <a:spLocks noGrp="1"/>
          </p:cNvSpPr>
          <p:nvPr>
            <p:ph idx="1"/>
          </p:nvPr>
        </p:nvSpPr>
        <p:spPr>
          <a:xfrm>
            <a:off x="360608" y="1068946"/>
            <a:ext cx="11642502" cy="5537916"/>
          </a:xfrm>
        </p:spPr>
        <p:txBody>
          <a:bodyPr/>
          <a:lstStyle/>
          <a:p>
            <a:r>
              <a:rPr lang="sr-Cyrl-RS" dirty="0" smtClean="0"/>
              <a:t>Према конститутивном акту СЗО који је усвојен на Међународној здравственој конференцији 1946. године здравље се може дефинисати као „стање потпуног физичког, психичког и социјалног благостања, а не само стање које се карактерише одсуством болести и неспособности“</a:t>
            </a:r>
          </a:p>
          <a:p>
            <a:r>
              <a:rPr lang="sr-Cyrl-RS" dirty="0" smtClean="0"/>
              <a:t>Благостање термин који у литератури постоји као </a:t>
            </a:r>
            <a:r>
              <a:rPr lang="sr-Latn-RS" dirty="0" smtClean="0"/>
              <a:t>„well being“ </a:t>
            </a:r>
            <a:r>
              <a:rPr lang="sr-Cyrl-RS" dirty="0" smtClean="0"/>
              <a:t>у класичном преводу може бити вишезначна ред али основни преводи су добробит и благостање. </a:t>
            </a:r>
          </a:p>
          <a:p>
            <a:r>
              <a:rPr lang="sr-Cyrl-RS" dirty="0" smtClean="0"/>
              <a:t>У духу српског језика добробит је прикладнија реч од благостања.</a:t>
            </a:r>
          </a:p>
          <a:p>
            <a:r>
              <a:rPr lang="sr-Cyrl-RS" dirty="0" smtClean="0"/>
              <a:t>У духу социјалне фармације и медицине прикладнији израз је благостање.</a:t>
            </a:r>
          </a:p>
          <a:p>
            <a:r>
              <a:rPr lang="sr-Cyrl-RS" dirty="0" smtClean="0"/>
              <a:t>„</a:t>
            </a:r>
            <a:r>
              <a:rPr lang="sr-Latn-RS" dirty="0" smtClean="0"/>
              <a:t>Infirmity“- </a:t>
            </a:r>
            <a:r>
              <a:rPr lang="sr-Cyrl-RS" dirty="0" smtClean="0"/>
              <a:t>слабост, физичка слабост, немоћ, болест</a:t>
            </a:r>
            <a:endParaRPr lang="en-US" dirty="0"/>
          </a:p>
        </p:txBody>
      </p:sp>
    </p:spTree>
    <p:extLst>
      <p:ext uri="{BB962C8B-B14F-4D97-AF65-F5344CB8AC3E}">
        <p14:creationId xmlns:p14="http://schemas.microsoft.com/office/powerpoint/2010/main" val="40089768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26548"/>
          </a:xfrm>
        </p:spPr>
        <p:txBody>
          <a:bodyPr>
            <a:normAutofit fontScale="90000"/>
          </a:bodyPr>
          <a:lstStyle/>
          <a:p>
            <a:pPr algn="ctr"/>
            <a:r>
              <a:rPr lang="ru-RU" sz="2800" dirty="0" smtClean="0">
                <a:latin typeface="+mn-lt"/>
              </a:rPr>
              <a:t>Здравље и фактори који га профилишу. Савремени концепт здравља  и квалитет живота корелиран са здрављем</a:t>
            </a:r>
            <a:endParaRPr lang="en-US" sz="2800" dirty="0">
              <a:latin typeface="+mn-lt"/>
            </a:endParaRPr>
          </a:p>
        </p:txBody>
      </p:sp>
      <p:sp>
        <p:nvSpPr>
          <p:cNvPr id="3" name="Content Placeholder 2"/>
          <p:cNvSpPr>
            <a:spLocks noGrp="1"/>
          </p:cNvSpPr>
          <p:nvPr>
            <p:ph idx="1"/>
          </p:nvPr>
        </p:nvSpPr>
        <p:spPr>
          <a:xfrm>
            <a:off x="450761" y="1403797"/>
            <a:ext cx="11281893" cy="5177306"/>
          </a:xfrm>
        </p:spPr>
        <p:txBody>
          <a:bodyPr/>
          <a:lstStyle/>
          <a:p>
            <a:pPr marL="0" indent="0">
              <a:buNone/>
            </a:pPr>
            <a:r>
              <a:rPr lang="sr-Cyrl-RS" dirty="0" smtClean="0"/>
              <a:t>Извори података за мерење стања здравља:</a:t>
            </a:r>
          </a:p>
          <a:p>
            <a:pPr marL="0" indent="0">
              <a:buNone/>
            </a:pPr>
            <a:endParaRPr lang="sr-Cyrl-RS" dirty="0" smtClean="0"/>
          </a:p>
          <a:p>
            <a:pPr lvl="1"/>
            <a:r>
              <a:rPr lang="sr-Cyrl-RS" dirty="0" smtClean="0"/>
              <a:t>Медицинска документација</a:t>
            </a:r>
          </a:p>
          <a:p>
            <a:pPr lvl="1"/>
            <a:r>
              <a:rPr lang="sr-Cyrl-RS" dirty="0" smtClean="0"/>
              <a:t>Пописи становништва</a:t>
            </a:r>
          </a:p>
          <a:p>
            <a:pPr lvl="1"/>
            <a:r>
              <a:rPr lang="sr-Cyrl-RS" dirty="0" smtClean="0"/>
              <a:t>Регистри виталних догађаја</a:t>
            </a:r>
          </a:p>
          <a:p>
            <a:pPr lvl="1"/>
            <a:r>
              <a:rPr lang="sr-Cyrl-RS" dirty="0" smtClean="0"/>
              <a:t>Епидеиолошка истраживања са утврђивањем инциденције и преваленције одређених обољења</a:t>
            </a:r>
          </a:p>
          <a:p>
            <a:pPr lvl="1"/>
            <a:r>
              <a:rPr lang="sr-Cyrl-RS" dirty="0" smtClean="0"/>
              <a:t>Регистри обољења</a:t>
            </a:r>
          </a:p>
          <a:p>
            <a:pPr lvl="1"/>
            <a:r>
              <a:rPr lang="sr-Cyrl-RS" dirty="0" smtClean="0"/>
              <a:t>Посебна истраживања</a:t>
            </a:r>
            <a:endParaRPr lang="en-US" dirty="0"/>
          </a:p>
        </p:txBody>
      </p:sp>
    </p:spTree>
    <p:extLst>
      <p:ext uri="{BB962C8B-B14F-4D97-AF65-F5344CB8AC3E}">
        <p14:creationId xmlns:p14="http://schemas.microsoft.com/office/powerpoint/2010/main" val="10906470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55337"/>
          </a:xfrm>
        </p:spPr>
        <p:txBody>
          <a:bodyPr>
            <a:normAutofit fontScale="90000"/>
          </a:bodyPr>
          <a:lstStyle/>
          <a:p>
            <a:pPr algn="ctr"/>
            <a:r>
              <a:rPr lang="ru-RU" sz="2600" dirty="0" smtClean="0">
                <a:latin typeface="+mn-lt"/>
              </a:rPr>
              <a:t>Здравље и фактори који га профилишу. Савремени концепт здравља  и квалитет живота корелиран са здрављем</a:t>
            </a:r>
            <a:endParaRPr lang="en-US" sz="2600" dirty="0">
              <a:latin typeface="+mn-lt"/>
            </a:endParaRPr>
          </a:p>
        </p:txBody>
      </p:sp>
      <p:sp>
        <p:nvSpPr>
          <p:cNvPr id="3" name="Content Placeholder 2"/>
          <p:cNvSpPr>
            <a:spLocks noGrp="1"/>
          </p:cNvSpPr>
          <p:nvPr>
            <p:ph idx="1"/>
          </p:nvPr>
        </p:nvSpPr>
        <p:spPr>
          <a:xfrm>
            <a:off x="270455" y="1403796"/>
            <a:ext cx="11578107" cy="5177307"/>
          </a:xfrm>
        </p:spPr>
        <p:txBody>
          <a:bodyPr/>
          <a:lstStyle/>
          <a:p>
            <a:r>
              <a:rPr lang="sr-Cyrl-RS" dirty="0" smtClean="0"/>
              <a:t>Здравље- циљ коме треба тежити и нешто што је тешко квантификовати</a:t>
            </a:r>
          </a:p>
          <a:p>
            <a:pPr marL="0" indent="0">
              <a:buNone/>
            </a:pPr>
            <a:endParaRPr lang="sr-Cyrl-RS" dirty="0" smtClean="0"/>
          </a:p>
          <a:p>
            <a:r>
              <a:rPr lang="sr-Cyrl-RS" dirty="0" smtClean="0"/>
              <a:t>Декларацијом о примарној здравственој заштити </a:t>
            </a:r>
            <a:r>
              <a:rPr lang="sr-Latn-RS" dirty="0" smtClean="0"/>
              <a:t>Alma Ata </a:t>
            </a:r>
            <a:r>
              <a:rPr lang="sr-Cyrl-RS" dirty="0" smtClean="0"/>
              <a:t>од 1978. године реафирмисана је дефиниција здравља као и у Декларацији иџ Саитаме из 1991. године. </a:t>
            </a:r>
          </a:p>
          <a:p>
            <a:pPr marL="0" indent="0">
              <a:buNone/>
            </a:pPr>
            <a:endParaRPr lang="sr-Cyrl-RS" dirty="0" smtClean="0"/>
          </a:p>
          <a:p>
            <a:r>
              <a:rPr lang="sr-Cyrl-RS" dirty="0" smtClean="0"/>
              <a:t>Ова дефиниција остаје активна до 2000. године када глобална стратегија СЗО када се дефиниција здравља не коригује али се наводи да је здравље има за циљ да код појединца ниво здравља буде такав да омогући индивидуи да води „економски и социјално продуктивни живот“</a:t>
            </a:r>
          </a:p>
          <a:p>
            <a:pPr marL="0" indent="0">
              <a:buNone/>
            </a:pPr>
            <a:endParaRPr lang="sr-Cyrl-RS" dirty="0"/>
          </a:p>
        </p:txBody>
      </p:sp>
    </p:spTree>
    <p:extLst>
      <p:ext uri="{BB962C8B-B14F-4D97-AF65-F5344CB8AC3E}">
        <p14:creationId xmlns:p14="http://schemas.microsoft.com/office/powerpoint/2010/main" val="5809141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57577"/>
            <a:ext cx="10515600" cy="785613"/>
          </a:xfrm>
        </p:spPr>
        <p:txBody>
          <a:bodyPr>
            <a:normAutofit fontScale="90000"/>
          </a:bodyPr>
          <a:lstStyle/>
          <a:p>
            <a:pPr algn="ctr"/>
            <a:r>
              <a:rPr lang="ru-RU" sz="2600" dirty="0" smtClean="0">
                <a:latin typeface="+mn-lt"/>
              </a:rPr>
              <a:t>Здравље и фактори који га профилишу. Савремени концепт здравља  и квалитет живота корелиран са здрављем</a:t>
            </a:r>
            <a:endParaRPr lang="en-US" sz="2600" dirty="0">
              <a:latin typeface="+mn-lt"/>
            </a:endParaRPr>
          </a:p>
        </p:txBody>
      </p:sp>
      <p:sp>
        <p:nvSpPr>
          <p:cNvPr id="3" name="Content Placeholder 2"/>
          <p:cNvSpPr>
            <a:spLocks noGrp="1"/>
          </p:cNvSpPr>
          <p:nvPr>
            <p:ph idx="1"/>
          </p:nvPr>
        </p:nvSpPr>
        <p:spPr>
          <a:xfrm>
            <a:off x="257577" y="1081825"/>
            <a:ext cx="11578108" cy="5486400"/>
          </a:xfrm>
        </p:spPr>
        <p:txBody>
          <a:bodyPr>
            <a:normAutofit fontScale="92500" lnSpcReduction="20000"/>
          </a:bodyPr>
          <a:lstStyle/>
          <a:p>
            <a:r>
              <a:rPr lang="sr-Cyrl-RS" dirty="0" smtClean="0"/>
              <a:t>Здравље се дефинише као холистички концепт који:</a:t>
            </a:r>
          </a:p>
          <a:p>
            <a:pPr lvl="1">
              <a:buFont typeface="Wingdings" panose="05000000000000000000" pitchFamily="2" charset="2"/>
              <a:buChar char="ü"/>
            </a:pPr>
            <a:r>
              <a:rPr lang="sr-Cyrl-RS" dirty="0" smtClean="0"/>
              <a:t> треба посматрати у смислу компелксности и мултидимензионалности</a:t>
            </a:r>
          </a:p>
          <a:p>
            <a:pPr lvl="1">
              <a:buFont typeface="Wingdings" panose="05000000000000000000" pitchFamily="2" charset="2"/>
              <a:buChar char="ü"/>
            </a:pPr>
            <a:r>
              <a:rPr lang="sr-Cyrl-RS" dirty="0"/>
              <a:t>о</a:t>
            </a:r>
            <a:r>
              <a:rPr lang="sr-Cyrl-RS" dirty="0" smtClean="0"/>
              <a:t>значава одсуство болести и неспособности</a:t>
            </a:r>
          </a:p>
          <a:p>
            <a:pPr lvl="1">
              <a:buFont typeface="Wingdings" panose="05000000000000000000" pitchFamily="2" charset="2"/>
              <a:buChar char="ü"/>
            </a:pPr>
            <a:r>
              <a:rPr lang="sr-Cyrl-RS" dirty="0"/>
              <a:t>п</a:t>
            </a:r>
            <a:r>
              <a:rPr lang="sr-Cyrl-RS" dirty="0" smtClean="0"/>
              <a:t>редставља унутрашњу равнотежу али равнотежу и са околином</a:t>
            </a:r>
          </a:p>
          <a:p>
            <a:pPr lvl="1">
              <a:buFont typeface="Wingdings" panose="05000000000000000000" pitchFamily="2" charset="2"/>
              <a:buChar char="ü"/>
            </a:pPr>
            <a:r>
              <a:rPr lang="sr-Cyrl-RS" dirty="0"/>
              <a:t>п</a:t>
            </a:r>
            <a:r>
              <a:rPr lang="sr-Cyrl-RS" dirty="0" smtClean="0"/>
              <a:t>осматра здравља као позитивно психолошко искуство</a:t>
            </a:r>
          </a:p>
          <a:p>
            <a:pPr lvl="1">
              <a:buFont typeface="Wingdings" panose="05000000000000000000" pitchFamily="2" charset="2"/>
              <a:buChar char="ü"/>
            </a:pPr>
            <a:endParaRPr lang="sr-Cyrl-RS" dirty="0"/>
          </a:p>
          <a:p>
            <a:r>
              <a:rPr lang="sr-Cyrl-RS" dirty="0" smtClean="0"/>
              <a:t>За разлику од дефиницје здравља која се базира на терминима „потпуност и неодступање“ термин болест представља одступање од одређених норми и показује тенденцију флуктуација.</a:t>
            </a:r>
          </a:p>
          <a:p>
            <a:r>
              <a:rPr lang="sr-Cyrl-RS" dirty="0" smtClean="0"/>
              <a:t>Дефиниција здравља од стране Милера: „ стање динамичке равнотеже унутрашње средине организма са околином и присуство процеса који одржава ову равнотежу“.</a:t>
            </a:r>
          </a:p>
          <a:p>
            <a:r>
              <a:rPr lang="sr-Cyrl-RS" dirty="0" smtClean="0"/>
              <a:t>Промене у спољашњој средини или самоинициране промене у унтрашњој средини орагнизма који превазилазе одређени ниво и дужину трајања могу угрозити ову равнотежу и довести до стања које продукује одређене системске параметре.</a:t>
            </a:r>
          </a:p>
        </p:txBody>
      </p:sp>
    </p:spTree>
    <p:extLst>
      <p:ext uri="{BB962C8B-B14F-4D97-AF65-F5344CB8AC3E}">
        <p14:creationId xmlns:p14="http://schemas.microsoft.com/office/powerpoint/2010/main" val="5183708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9563" y="120427"/>
            <a:ext cx="10515600" cy="974278"/>
          </a:xfrm>
        </p:spPr>
        <p:txBody>
          <a:bodyPr>
            <a:normAutofit/>
          </a:bodyPr>
          <a:lstStyle/>
          <a:p>
            <a:pPr algn="ctr"/>
            <a:r>
              <a:rPr lang="ru-RU" sz="2800" dirty="0" smtClean="0">
                <a:latin typeface="+mn-lt"/>
              </a:rPr>
              <a:t>Здравље и фактори који га профилишу. Савремени концепт здравља  и квалитет живота корелиран са здрављем</a:t>
            </a:r>
            <a:endParaRPr lang="en-US" sz="2800" dirty="0">
              <a:latin typeface="+mn-lt"/>
            </a:endParaRPr>
          </a:p>
        </p:txBody>
      </p:sp>
      <p:sp>
        <p:nvSpPr>
          <p:cNvPr id="3" name="Content Placeholder 2"/>
          <p:cNvSpPr>
            <a:spLocks noGrp="1"/>
          </p:cNvSpPr>
          <p:nvPr>
            <p:ph idx="1"/>
          </p:nvPr>
        </p:nvSpPr>
        <p:spPr>
          <a:xfrm>
            <a:off x="347730" y="1030310"/>
            <a:ext cx="11539470" cy="5679583"/>
          </a:xfrm>
        </p:spPr>
        <p:txBody>
          <a:bodyPr>
            <a:normAutofit lnSpcReduction="10000"/>
          </a:bodyPr>
          <a:lstStyle/>
          <a:p>
            <a:r>
              <a:rPr lang="sr-Cyrl-RS" dirty="0" smtClean="0"/>
              <a:t>Када претходно наведени параметри достигне одређене екстремне вредности долази до покретања каскадних реакција које воде ка структурним променама које се физиолошки амнифестују нарушавањем равнотеже и настанком болести то јест патофзиолошких промена у хуманом организму.</a:t>
            </a:r>
          </a:p>
          <a:p>
            <a:r>
              <a:rPr lang="sr-Cyrl-RS" dirty="0" smtClean="0"/>
              <a:t>Способност појединца да одржи динамичку равнотежу зависи од њеног здравственог потенцијала.</a:t>
            </a:r>
          </a:p>
          <a:p>
            <a:r>
              <a:rPr lang="sr-Cyrl-RS" dirty="0" smtClean="0"/>
              <a:t>Здравствени потенцијал обухвата- нутритивни статус, физичку кондицију, емоционалну стабилност, имунолошки статус као и знање и одређени приступ здрављу. </a:t>
            </a:r>
          </a:p>
          <a:p>
            <a:r>
              <a:rPr lang="sr-Cyrl-RS" dirty="0" smtClean="0"/>
              <a:t>За наведене елементе здравственог стања постоје индикатори који омогућавају мерење.</a:t>
            </a:r>
          </a:p>
          <a:p>
            <a:r>
              <a:rPr lang="sr-Cyrl-RS" dirty="0" smtClean="0"/>
              <a:t>Милерова теорија се не односи само на појединца него и на групе тј заједницу.</a:t>
            </a:r>
            <a:endParaRPr lang="sr-Cyrl-RS" dirty="0"/>
          </a:p>
        </p:txBody>
      </p:sp>
    </p:spTree>
    <p:extLst>
      <p:ext uri="{BB962C8B-B14F-4D97-AF65-F5344CB8AC3E}">
        <p14:creationId xmlns:p14="http://schemas.microsoft.com/office/powerpoint/2010/main" val="14296398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44700"/>
            <a:ext cx="10515600" cy="837126"/>
          </a:xfrm>
        </p:spPr>
        <p:txBody>
          <a:bodyPr>
            <a:normAutofit fontScale="90000"/>
          </a:bodyPr>
          <a:lstStyle/>
          <a:p>
            <a:pPr algn="ctr"/>
            <a:r>
              <a:rPr lang="ru-RU" sz="2800" dirty="0" smtClean="0">
                <a:latin typeface="+mn-lt"/>
              </a:rPr>
              <a:t>Здравље и фактори који га профилишу. Савремени концепт здравља  и квалитет живота корелиран са здрављем</a:t>
            </a:r>
            <a:endParaRPr lang="en-US" sz="2800" dirty="0">
              <a:latin typeface="+mn-lt"/>
            </a:endParaRPr>
          </a:p>
        </p:txBody>
      </p:sp>
      <p:sp>
        <p:nvSpPr>
          <p:cNvPr id="3" name="Content Placeholder 2"/>
          <p:cNvSpPr>
            <a:spLocks noGrp="1"/>
          </p:cNvSpPr>
          <p:nvPr>
            <p:ph idx="1"/>
          </p:nvPr>
        </p:nvSpPr>
        <p:spPr>
          <a:xfrm>
            <a:off x="437881" y="1171976"/>
            <a:ext cx="11410681" cy="5460643"/>
          </a:xfrm>
        </p:spPr>
        <p:txBody>
          <a:bodyPr>
            <a:normAutofit lnSpcReduction="10000"/>
          </a:bodyPr>
          <a:lstStyle/>
          <a:p>
            <a:r>
              <a:rPr lang="sr-Cyrl-RS" dirty="0" smtClean="0"/>
              <a:t>Две су врсте фактора које утичу на здравље:</a:t>
            </a:r>
          </a:p>
          <a:p>
            <a:pPr marL="971550" lvl="1" indent="-514350">
              <a:buFont typeface="+mj-lt"/>
              <a:buAutoNum type="arabicPeriod"/>
            </a:pPr>
            <a:r>
              <a:rPr lang="sr-Cyrl-RS" b="1" dirty="0" smtClean="0"/>
              <a:t>Здрвствени ресурси</a:t>
            </a:r>
            <a:r>
              <a:rPr lang="sr-Cyrl-RS" dirty="0" smtClean="0"/>
              <a:t>- фактори који подржавају здравствену равнотежу</a:t>
            </a:r>
          </a:p>
          <a:p>
            <a:pPr marL="971550" lvl="1" indent="-514350">
              <a:buFont typeface="+mj-lt"/>
              <a:buAutoNum type="arabicPeriod"/>
            </a:pPr>
            <a:r>
              <a:rPr lang="sr-Cyrl-RS" b="1" dirty="0" smtClean="0"/>
              <a:t>Здравствени ризици</a:t>
            </a:r>
            <a:r>
              <a:rPr lang="sr-Cyrl-RS" dirty="0" smtClean="0"/>
              <a:t>- фактори који угрожавају здравље</a:t>
            </a:r>
          </a:p>
          <a:p>
            <a:pPr marL="971550" lvl="1" indent="-514350">
              <a:buFont typeface="+mj-lt"/>
              <a:buAutoNum type="arabicPeriod"/>
            </a:pPr>
            <a:endParaRPr lang="sr-Cyrl-RS" dirty="0"/>
          </a:p>
          <a:p>
            <a:r>
              <a:rPr lang="sr-Cyrl-RS" dirty="0" smtClean="0"/>
              <a:t>Здравствени ресурси: </a:t>
            </a:r>
          </a:p>
          <a:p>
            <a:pPr lvl="1">
              <a:buFont typeface="Wingdings" panose="05000000000000000000" pitchFamily="2" charset="2"/>
              <a:buChar char="v"/>
            </a:pPr>
            <a:r>
              <a:rPr lang="sr-Cyrl-RS" dirty="0" smtClean="0"/>
              <a:t>Добар нутритивни статус</a:t>
            </a:r>
          </a:p>
          <a:p>
            <a:pPr lvl="1">
              <a:buFont typeface="Wingdings" panose="05000000000000000000" pitchFamily="2" charset="2"/>
              <a:buChar char="v"/>
            </a:pPr>
            <a:r>
              <a:rPr lang="sr-Cyrl-RS" dirty="0" smtClean="0"/>
              <a:t>Имунитет</a:t>
            </a:r>
          </a:p>
          <a:p>
            <a:pPr lvl="1">
              <a:buFont typeface="Wingdings" panose="05000000000000000000" pitchFamily="2" charset="2"/>
              <a:buChar char="v"/>
            </a:pPr>
            <a:r>
              <a:rPr lang="sr-Cyrl-RS" dirty="0" smtClean="0"/>
              <a:t>Емоционалан стабилност</a:t>
            </a:r>
          </a:p>
          <a:p>
            <a:pPr lvl="1">
              <a:buFont typeface="Wingdings" panose="05000000000000000000" pitchFamily="2" charset="2"/>
              <a:buChar char="v"/>
            </a:pPr>
            <a:r>
              <a:rPr lang="sr-Cyrl-RS" dirty="0" smtClean="0"/>
              <a:t>Физичка кондиција</a:t>
            </a:r>
          </a:p>
          <a:p>
            <a:pPr lvl="1">
              <a:buFont typeface="Wingdings" panose="05000000000000000000" pitchFamily="2" charset="2"/>
              <a:buChar char="v"/>
            </a:pPr>
            <a:r>
              <a:rPr lang="sr-Cyrl-RS" dirty="0" smtClean="0"/>
              <a:t>Позитиван однос према здрављу</a:t>
            </a:r>
          </a:p>
          <a:p>
            <a:pPr lvl="1">
              <a:buFont typeface="Wingdings" panose="05000000000000000000" pitchFamily="2" charset="2"/>
              <a:buChar char="v"/>
            </a:pPr>
            <a:r>
              <a:rPr lang="sr-Cyrl-RS" dirty="0" smtClean="0"/>
              <a:t>Социјална интеграција</a:t>
            </a:r>
          </a:p>
          <a:p>
            <a:pPr lvl="1">
              <a:buFont typeface="Wingdings" panose="05000000000000000000" pitchFamily="2" charset="2"/>
              <a:buChar char="v"/>
            </a:pPr>
            <a:r>
              <a:rPr lang="sr-Cyrl-RS" dirty="0" smtClean="0"/>
              <a:t>Адекватни социјални услови</a:t>
            </a:r>
          </a:p>
          <a:p>
            <a:pPr lvl="1">
              <a:buFont typeface="Wingdings" panose="05000000000000000000" pitchFamily="2" charset="2"/>
              <a:buChar char="v"/>
            </a:pPr>
            <a:r>
              <a:rPr lang="sr-Cyrl-RS" dirty="0" smtClean="0"/>
              <a:t>Приступачна здравствен служба</a:t>
            </a:r>
          </a:p>
          <a:p>
            <a:pPr lvl="1">
              <a:buFont typeface="Wingdings" panose="05000000000000000000" pitchFamily="2" charset="2"/>
              <a:buChar char="v"/>
            </a:pPr>
            <a:r>
              <a:rPr lang="sr-Cyrl-RS" dirty="0" smtClean="0"/>
              <a:t>Социјална служба и образовне установе</a:t>
            </a:r>
          </a:p>
        </p:txBody>
      </p:sp>
    </p:spTree>
    <p:extLst>
      <p:ext uri="{BB962C8B-B14F-4D97-AF65-F5344CB8AC3E}">
        <p14:creationId xmlns:p14="http://schemas.microsoft.com/office/powerpoint/2010/main" val="34137100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13669"/>
          </a:xfrm>
        </p:spPr>
        <p:txBody>
          <a:bodyPr>
            <a:normAutofit fontScale="90000"/>
          </a:bodyPr>
          <a:lstStyle/>
          <a:p>
            <a:pPr algn="ctr"/>
            <a:r>
              <a:rPr lang="ru-RU" sz="2400" dirty="0" smtClean="0">
                <a:latin typeface="+mn-lt"/>
              </a:rPr>
              <a:t>Здравље и фактори који га профилишу. Савремени концепт здравља  и квалитет живота корелиран са здрављем</a:t>
            </a:r>
            <a:endParaRPr lang="en-US" sz="2400" dirty="0">
              <a:latin typeface="+mn-lt"/>
            </a:endParaRPr>
          </a:p>
        </p:txBody>
      </p:sp>
      <p:sp>
        <p:nvSpPr>
          <p:cNvPr id="3" name="Content Placeholder 2"/>
          <p:cNvSpPr>
            <a:spLocks noGrp="1"/>
          </p:cNvSpPr>
          <p:nvPr>
            <p:ph idx="1"/>
          </p:nvPr>
        </p:nvSpPr>
        <p:spPr>
          <a:xfrm>
            <a:off x="231819" y="1571223"/>
            <a:ext cx="11616743" cy="4984122"/>
          </a:xfrm>
        </p:spPr>
        <p:txBody>
          <a:bodyPr/>
          <a:lstStyle/>
          <a:p>
            <a:r>
              <a:rPr lang="sr-Cyrl-RS" dirty="0" smtClean="0"/>
              <a:t>Здравствени ризици:</a:t>
            </a:r>
          </a:p>
          <a:p>
            <a:pPr marL="0" indent="0">
              <a:buNone/>
            </a:pPr>
            <a:endParaRPr lang="sr-Cyrl-RS" dirty="0" smtClean="0"/>
          </a:p>
          <a:p>
            <a:pPr lvl="1">
              <a:buFont typeface="Wingdings" panose="05000000000000000000" pitchFamily="2" charset="2"/>
              <a:buChar char="v"/>
            </a:pPr>
            <a:r>
              <a:rPr lang="sr-Cyrl-RS" dirty="0"/>
              <a:t>м</a:t>
            </a:r>
            <a:r>
              <a:rPr lang="sr-Cyrl-RS" dirty="0" smtClean="0"/>
              <a:t>алнутриција</a:t>
            </a:r>
          </a:p>
          <a:p>
            <a:pPr lvl="1">
              <a:buFont typeface="Wingdings" panose="05000000000000000000" pitchFamily="2" charset="2"/>
              <a:buChar char="v"/>
            </a:pPr>
            <a:r>
              <a:rPr lang="sr-Cyrl-RS" dirty="0"/>
              <a:t>с</a:t>
            </a:r>
            <a:r>
              <a:rPr lang="sr-Cyrl-RS" dirty="0" smtClean="0"/>
              <a:t>клоност ка инфекцијама</a:t>
            </a:r>
          </a:p>
          <a:p>
            <a:pPr lvl="1">
              <a:buFont typeface="Wingdings" panose="05000000000000000000" pitchFamily="2" charset="2"/>
              <a:buChar char="v"/>
            </a:pPr>
            <a:r>
              <a:rPr lang="sr-Cyrl-RS" dirty="0"/>
              <a:t>н</a:t>
            </a:r>
            <a:r>
              <a:rPr lang="sr-Cyrl-RS" dirty="0" smtClean="0"/>
              <a:t>еадекватна доступност здравствене заштите </a:t>
            </a:r>
          </a:p>
          <a:p>
            <a:pPr lvl="1">
              <a:buFont typeface="Wingdings" panose="05000000000000000000" pitchFamily="2" charset="2"/>
              <a:buChar char="v"/>
            </a:pPr>
            <a:r>
              <a:rPr lang="sr-Cyrl-RS" dirty="0"/>
              <a:t>н</a:t>
            </a:r>
            <a:r>
              <a:rPr lang="sr-Cyrl-RS" dirty="0" smtClean="0"/>
              <a:t>еадекватни здравствени ставови</a:t>
            </a:r>
          </a:p>
          <a:p>
            <a:pPr lvl="1">
              <a:buFont typeface="Wingdings" panose="05000000000000000000" pitchFamily="2" charset="2"/>
              <a:buChar char="v"/>
            </a:pPr>
            <a:r>
              <a:rPr lang="sr-Cyrl-RS" dirty="0" smtClean="0"/>
              <a:t>пушење</a:t>
            </a:r>
          </a:p>
          <a:p>
            <a:pPr lvl="1">
              <a:buFont typeface="Wingdings" panose="05000000000000000000" pitchFamily="2" charset="2"/>
              <a:buChar char="v"/>
            </a:pPr>
            <a:r>
              <a:rPr lang="sr-Cyrl-RS" dirty="0"/>
              <a:t>а</a:t>
            </a:r>
            <a:r>
              <a:rPr lang="sr-Cyrl-RS" dirty="0" smtClean="0"/>
              <a:t>лкохолизам</a:t>
            </a:r>
          </a:p>
          <a:p>
            <a:pPr lvl="1">
              <a:buFont typeface="Wingdings" panose="05000000000000000000" pitchFamily="2" charset="2"/>
              <a:buChar char="v"/>
            </a:pPr>
            <a:r>
              <a:rPr lang="sr-Cyrl-RS" dirty="0"/>
              <a:t>и</a:t>
            </a:r>
            <a:r>
              <a:rPr lang="sr-Cyrl-RS" dirty="0" smtClean="0"/>
              <a:t>зложеност стресу и лоши услови рада</a:t>
            </a:r>
          </a:p>
          <a:p>
            <a:pPr lvl="1">
              <a:buFont typeface="Wingdings" panose="05000000000000000000" pitchFamily="2" charset="2"/>
              <a:buChar char="v"/>
            </a:pPr>
            <a:r>
              <a:rPr lang="sr-Cyrl-RS" dirty="0"/>
              <a:t>с</a:t>
            </a:r>
            <a:r>
              <a:rPr lang="sr-Cyrl-RS" dirty="0" smtClean="0"/>
              <a:t>оцијална изолација</a:t>
            </a:r>
          </a:p>
          <a:p>
            <a:pPr lvl="1">
              <a:buFont typeface="Wingdings" panose="05000000000000000000" pitchFamily="2" charset="2"/>
              <a:buChar char="v"/>
            </a:pPr>
            <a:r>
              <a:rPr lang="sr-Cyrl-RS" dirty="0"/>
              <a:t>н</a:t>
            </a:r>
            <a:r>
              <a:rPr lang="sr-Cyrl-RS" dirty="0" smtClean="0"/>
              <a:t>езапосленост</a:t>
            </a:r>
          </a:p>
          <a:p>
            <a:pPr marL="457200" lvl="1" indent="0">
              <a:buNone/>
            </a:pPr>
            <a:endParaRPr lang="sr-Cyrl-RS" dirty="0" smtClean="0"/>
          </a:p>
          <a:p>
            <a:pPr lvl="1">
              <a:buFont typeface="Wingdings" panose="05000000000000000000" pitchFamily="2" charset="2"/>
              <a:buChar char="v"/>
            </a:pPr>
            <a:endParaRPr lang="sr-Cyrl-RS" dirty="0" smtClean="0"/>
          </a:p>
          <a:p>
            <a:pPr lvl="1">
              <a:buFont typeface="Wingdings" panose="05000000000000000000" pitchFamily="2" charset="2"/>
              <a:buChar char="v"/>
            </a:pPr>
            <a:endParaRPr lang="sr-Cyrl-RS" dirty="0" smtClean="0"/>
          </a:p>
        </p:txBody>
      </p:sp>
    </p:spTree>
    <p:extLst>
      <p:ext uri="{BB962C8B-B14F-4D97-AF65-F5344CB8AC3E}">
        <p14:creationId xmlns:p14="http://schemas.microsoft.com/office/powerpoint/2010/main" val="40762460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81095"/>
          </a:xfrm>
        </p:spPr>
        <p:txBody>
          <a:bodyPr>
            <a:normAutofit fontScale="90000"/>
          </a:bodyPr>
          <a:lstStyle/>
          <a:p>
            <a:pPr algn="ctr"/>
            <a:r>
              <a:rPr lang="ru-RU" sz="2800" dirty="0" smtClean="0">
                <a:latin typeface="+mn-lt"/>
              </a:rPr>
              <a:t>Здравље и фактори који га профилишу. Савремени концепт здравља  и квалитет живота корелиран са здрављем</a:t>
            </a:r>
            <a:endParaRPr lang="en-US" sz="2800" dirty="0">
              <a:latin typeface="+mn-lt"/>
            </a:endParaRPr>
          </a:p>
        </p:txBody>
      </p:sp>
      <p:sp>
        <p:nvSpPr>
          <p:cNvPr id="3" name="Content Placeholder 2"/>
          <p:cNvSpPr>
            <a:spLocks noGrp="1"/>
          </p:cNvSpPr>
          <p:nvPr>
            <p:ph idx="1"/>
          </p:nvPr>
        </p:nvSpPr>
        <p:spPr>
          <a:xfrm>
            <a:off x="618186" y="1262130"/>
            <a:ext cx="10947042" cy="5215943"/>
          </a:xfrm>
        </p:spPr>
        <p:txBody>
          <a:bodyPr>
            <a:normAutofit lnSpcReduction="10000"/>
          </a:bodyPr>
          <a:lstStyle/>
          <a:p>
            <a:r>
              <a:rPr lang="sr-Cyrl-RS" dirty="0" smtClean="0"/>
              <a:t>Постоје више аспеката здравља:</a:t>
            </a:r>
          </a:p>
          <a:p>
            <a:pPr lvl="1">
              <a:buFont typeface="Wingdings" panose="05000000000000000000" pitchFamily="2" charset="2"/>
              <a:buChar char="v"/>
            </a:pPr>
            <a:r>
              <a:rPr lang="sr-Cyrl-RS" dirty="0" smtClean="0"/>
              <a:t>Физичко здравље- појам који одражава фунцкионалност тела</a:t>
            </a:r>
          </a:p>
          <a:p>
            <a:pPr lvl="1">
              <a:buFont typeface="Wingdings" panose="05000000000000000000" pitchFamily="2" charset="2"/>
              <a:buChar char="v"/>
            </a:pPr>
            <a:r>
              <a:rPr lang="sr-Cyrl-RS" dirty="0" smtClean="0"/>
              <a:t>Ментално здравље- способност јасног и кохерентног мишљења</a:t>
            </a:r>
          </a:p>
          <a:p>
            <a:pPr lvl="1">
              <a:buFont typeface="Wingdings" panose="05000000000000000000" pitchFamily="2" charset="2"/>
              <a:buChar char="v"/>
            </a:pPr>
            <a:r>
              <a:rPr lang="sr-Cyrl-RS" dirty="0" smtClean="0"/>
              <a:t>Емоционално здравље- адекватно испољавање емоција и спосопбност адекватног реаговања на стрес, депресију и анксиозност</a:t>
            </a:r>
          </a:p>
          <a:p>
            <a:pPr lvl="1">
              <a:buFont typeface="Wingdings" panose="05000000000000000000" pitchFamily="2" charset="2"/>
              <a:buChar char="v"/>
            </a:pPr>
            <a:r>
              <a:rPr lang="sr-Cyrl-RS" dirty="0" smtClean="0"/>
              <a:t>Социјално здравље- способност успостављања и одржавања социјалних контакта са људима</a:t>
            </a:r>
          </a:p>
          <a:p>
            <a:pPr lvl="1">
              <a:buFont typeface="Wingdings" panose="05000000000000000000" pitchFamily="2" charset="2"/>
              <a:buChar char="v"/>
            </a:pPr>
            <a:r>
              <a:rPr lang="sr-Cyrl-RS" dirty="0" smtClean="0"/>
              <a:t>Здравље заједнице- веза између индивидуалног здравља и фактора из спољашње средине</a:t>
            </a:r>
          </a:p>
          <a:p>
            <a:pPr marL="457200" lvl="1" indent="0">
              <a:buNone/>
            </a:pPr>
            <a:endParaRPr lang="sr-Cyrl-RS" dirty="0"/>
          </a:p>
          <a:p>
            <a:r>
              <a:rPr lang="sr-Cyrl-RS" sz="2600" dirty="0" smtClean="0"/>
              <a:t>Болест је неспособност организма да адекватно реагује на стимулансе и стрес којима је изложен, а као резултат те рекације настаје поремећај функционисања или структуре било ког дела орагана или система организма.</a:t>
            </a:r>
          </a:p>
          <a:p>
            <a:pPr lvl="1">
              <a:buFont typeface="Wingdings" panose="05000000000000000000" pitchFamily="2" charset="2"/>
              <a:buChar char="v"/>
            </a:pPr>
            <a:endParaRPr lang="sr-Cyrl-RS" dirty="0" smtClean="0"/>
          </a:p>
          <a:p>
            <a:pPr lvl="1">
              <a:buFont typeface="Wingdings" panose="05000000000000000000" pitchFamily="2" charset="2"/>
              <a:buChar char="v"/>
            </a:pPr>
            <a:endParaRPr lang="en-US" dirty="0"/>
          </a:p>
        </p:txBody>
      </p:sp>
    </p:spTree>
    <p:extLst>
      <p:ext uri="{BB962C8B-B14F-4D97-AF65-F5344CB8AC3E}">
        <p14:creationId xmlns:p14="http://schemas.microsoft.com/office/powerpoint/2010/main" val="41485756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2124" y="270456"/>
            <a:ext cx="10941676" cy="901521"/>
          </a:xfrm>
        </p:spPr>
        <p:txBody>
          <a:bodyPr>
            <a:normAutofit/>
          </a:bodyPr>
          <a:lstStyle/>
          <a:p>
            <a:pPr algn="ctr"/>
            <a:r>
              <a:rPr lang="ru-RU" sz="2600" dirty="0" smtClean="0">
                <a:latin typeface="+mn-lt"/>
              </a:rPr>
              <a:t>Здравље и фактори који га профилишу. Савремени концепт здравља  и квалитет живота корелиран са здрављем</a:t>
            </a:r>
            <a:endParaRPr lang="en-US" sz="2600" dirty="0">
              <a:latin typeface="+mn-lt"/>
            </a:endParaRPr>
          </a:p>
        </p:txBody>
      </p:sp>
      <p:sp>
        <p:nvSpPr>
          <p:cNvPr id="3" name="Content Placeholder 2"/>
          <p:cNvSpPr>
            <a:spLocks noGrp="1"/>
          </p:cNvSpPr>
          <p:nvPr>
            <p:ph idx="1"/>
          </p:nvPr>
        </p:nvSpPr>
        <p:spPr>
          <a:xfrm>
            <a:off x="360607" y="1094704"/>
            <a:ext cx="11475077" cy="5525037"/>
          </a:xfrm>
        </p:spPr>
        <p:txBody>
          <a:bodyPr>
            <a:normAutofit/>
          </a:bodyPr>
          <a:lstStyle/>
          <a:p>
            <a:r>
              <a:rPr lang="sr-Cyrl-RS" dirty="0" smtClean="0"/>
              <a:t>Проучавање здравља и болести се може вршити кроз два приступа: модел „троугла“ и модел „дијаманта“.</a:t>
            </a:r>
          </a:p>
          <a:p>
            <a:r>
              <a:rPr lang="sr-Cyrl-RS" dirty="0" smtClean="0"/>
              <a:t>Модел „троугла“-  заснован је на искуству масовних заразних болести</a:t>
            </a:r>
          </a:p>
          <a:p>
            <a:endParaRPr lang="sr-Cyrl-RS" dirty="0" smtClean="0"/>
          </a:p>
          <a:p>
            <a:endParaRPr lang="sr-Cyrl-RS" dirty="0"/>
          </a:p>
          <a:p>
            <a:endParaRPr lang="sr-Cyrl-RS" dirty="0" smtClean="0"/>
          </a:p>
          <a:p>
            <a:pPr marL="0" indent="0">
              <a:buNone/>
            </a:pPr>
            <a:endParaRPr lang="sr-Cyrl-RS" dirty="0" smtClean="0"/>
          </a:p>
          <a:p>
            <a:endParaRPr lang="sr-Cyrl-RS" sz="2400" dirty="0" smtClean="0"/>
          </a:p>
          <a:p>
            <a:r>
              <a:rPr lang="sr-Cyrl-RS" sz="2400" dirty="0" smtClean="0"/>
              <a:t>Осетљив домаћин, инфективни агенс и спољна средина погодна за преживљавање узрочника основни су елементи овог типа модела.</a:t>
            </a:r>
          </a:p>
          <a:p>
            <a:r>
              <a:rPr lang="sr-Cyrl-RS" sz="2400" dirty="0" smtClean="0"/>
              <a:t>Први корак је идентификација елемента</a:t>
            </a:r>
            <a:r>
              <a:rPr lang="sr-Cyrl-RS" sz="2400" dirty="0"/>
              <a:t> </a:t>
            </a:r>
            <a:r>
              <a:rPr lang="sr-Cyrl-RS" sz="2400" dirty="0" smtClean="0"/>
              <a:t>а следећи корак је прекид ланца на било ком нивоу (имунизација, елиминација узрочника).</a:t>
            </a:r>
          </a:p>
        </p:txBody>
      </p:sp>
      <p:sp>
        <p:nvSpPr>
          <p:cNvPr id="4" name="Oval 3"/>
          <p:cNvSpPr/>
          <p:nvPr/>
        </p:nvSpPr>
        <p:spPr>
          <a:xfrm>
            <a:off x="1584100" y="3515934"/>
            <a:ext cx="2215167" cy="11848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7366716" y="3515932"/>
            <a:ext cx="2279561" cy="115909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4597758" y="2524258"/>
            <a:ext cx="2099257" cy="115909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5074276" y="2871989"/>
            <a:ext cx="1146220" cy="369332"/>
          </a:xfrm>
          <a:prstGeom prst="rect">
            <a:avLst/>
          </a:prstGeom>
          <a:noFill/>
        </p:spPr>
        <p:txBody>
          <a:bodyPr wrap="square" rtlCol="0">
            <a:spAutoFit/>
          </a:bodyPr>
          <a:lstStyle/>
          <a:p>
            <a:r>
              <a:rPr lang="sr-Cyrl-RS" dirty="0" smtClean="0"/>
              <a:t>домаћин</a:t>
            </a:r>
            <a:endParaRPr lang="en-US" dirty="0"/>
          </a:p>
        </p:txBody>
      </p:sp>
      <p:sp>
        <p:nvSpPr>
          <p:cNvPr id="8" name="TextBox 7"/>
          <p:cNvSpPr txBox="1"/>
          <p:nvPr/>
        </p:nvSpPr>
        <p:spPr>
          <a:xfrm>
            <a:off x="8023539" y="3747752"/>
            <a:ext cx="1120462" cy="646331"/>
          </a:xfrm>
          <a:prstGeom prst="rect">
            <a:avLst/>
          </a:prstGeom>
          <a:noFill/>
        </p:spPr>
        <p:txBody>
          <a:bodyPr wrap="square" rtlCol="0">
            <a:spAutoFit/>
          </a:bodyPr>
          <a:lstStyle/>
          <a:p>
            <a:r>
              <a:rPr lang="sr-Cyrl-RS" dirty="0"/>
              <a:t>с</a:t>
            </a:r>
            <a:r>
              <a:rPr lang="sr-Cyrl-RS" dirty="0" smtClean="0"/>
              <a:t>пољна средина</a:t>
            </a:r>
            <a:endParaRPr lang="en-US" dirty="0"/>
          </a:p>
        </p:txBody>
      </p:sp>
      <p:sp>
        <p:nvSpPr>
          <p:cNvPr id="9" name="TextBox 8"/>
          <p:cNvSpPr txBox="1"/>
          <p:nvPr/>
        </p:nvSpPr>
        <p:spPr>
          <a:xfrm>
            <a:off x="2099256" y="3953814"/>
            <a:ext cx="1223493" cy="369332"/>
          </a:xfrm>
          <a:prstGeom prst="rect">
            <a:avLst/>
          </a:prstGeom>
          <a:noFill/>
        </p:spPr>
        <p:txBody>
          <a:bodyPr wrap="square" rtlCol="0">
            <a:spAutoFit/>
          </a:bodyPr>
          <a:lstStyle/>
          <a:p>
            <a:r>
              <a:rPr lang="sr-Cyrl-RS" dirty="0" smtClean="0"/>
              <a:t>узрочник</a:t>
            </a:r>
            <a:endParaRPr lang="en-US" dirty="0"/>
          </a:p>
        </p:txBody>
      </p:sp>
      <p:cxnSp>
        <p:nvCxnSpPr>
          <p:cNvPr id="11" name="Straight Arrow Connector 10"/>
          <p:cNvCxnSpPr/>
          <p:nvPr/>
        </p:nvCxnSpPr>
        <p:spPr>
          <a:xfrm>
            <a:off x="6800046" y="3090929"/>
            <a:ext cx="862884" cy="47651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3541691" y="3232597"/>
            <a:ext cx="914400" cy="45076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3992451" y="4095482"/>
            <a:ext cx="3181081" cy="3863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09242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470</TotalTime>
  <Words>1997</Words>
  <Application>Microsoft Office PowerPoint</Application>
  <PresentationFormat>Widescreen</PresentationFormat>
  <Paragraphs>162</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Calibri Light</vt:lpstr>
      <vt:lpstr>Wingdings</vt:lpstr>
      <vt:lpstr>Office Theme</vt:lpstr>
      <vt:lpstr>Интегрисане академске студије фармације Предмет: Социјална фармација    Наставна јединица бр. 3</vt:lpstr>
      <vt:lpstr>Здравље и фактори који га профилишу. Савремени концепт здравља  и квалитет живота корелиран са здрављем</vt:lpstr>
      <vt:lpstr>Здравље и фактори који га профилишу. Савремени концепт здравља  и квалитет живота корелиран са здрављем</vt:lpstr>
      <vt:lpstr>Здравље и фактори који га профилишу. Савремени концепт здравља  и квалитет живота корелиран са здрављем</vt:lpstr>
      <vt:lpstr>Здравље и фактори који га профилишу. Савремени концепт здравља  и квалитет живота корелиран са здрављем</vt:lpstr>
      <vt:lpstr>Здравље и фактори који га профилишу. Савремени концепт здравља  и квалитет живота корелиран са здрављем</vt:lpstr>
      <vt:lpstr>Здравље и фактори који га профилишу. Савремени концепт здравља  и квалитет живота корелиран са здрављем</vt:lpstr>
      <vt:lpstr>Здравље и фактори који га профилишу. Савремени концепт здравља  и квалитет живота корелиран са здрављем</vt:lpstr>
      <vt:lpstr>Здравље и фактори који га профилишу. Савремени концепт здравља  и квалитет живота корелиран са здрављем</vt:lpstr>
      <vt:lpstr>Здравље и фактори који га профилишу. Савремени концепт здравља  и квалитет живота корелиран са здрављем</vt:lpstr>
      <vt:lpstr>Здравље и фактори који га профилишу. Савремени концепт здравља  и квалитет живота корелиран са здрављем</vt:lpstr>
      <vt:lpstr>Здравље и фактори који га профилишу. Савремени концепт здравља  и квалитет живота корелиран са здрављем</vt:lpstr>
      <vt:lpstr>Здравље и фактори који га профилишу. Савремени концепт здравља  и квалитет живота корелиран са здрављем</vt:lpstr>
      <vt:lpstr>Здравље и фактори који га профилишу. Савремени концепт здравља  и квалитет живота корелиран са здрављем</vt:lpstr>
      <vt:lpstr>Здравље и фактори који га профилишу. Савремени концепт здравља  и квалитет живота корелиран са здрављем</vt:lpstr>
      <vt:lpstr>Здравље и фактори који га профилишу. Савремени концепт здравља  и квалитет живота корелиран са здрављем</vt:lpstr>
      <vt:lpstr>Здравље и фактори који га профилишу. Савремени концепт здравља  и квалитет живота корелиран са здрављем</vt:lpstr>
      <vt:lpstr>Здравље и фактори који га профилишу. Савремени концепт здравља  и квалитет живота корелиран са здрављем</vt:lpstr>
      <vt:lpstr>Здравље и фактори који га профилишу. Савремени концепт здравља  и квалитет живота корелиран са здрављем</vt:lpstr>
      <vt:lpstr>Здравље и фактори који га профилишу. Савремени концепт здравља  и квалитет живота корелиран са здрављем</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31</cp:revision>
  <dcterms:created xsi:type="dcterms:W3CDTF">2019-02-24T17:42:57Z</dcterms:created>
  <dcterms:modified xsi:type="dcterms:W3CDTF">2021-02-07T15:36:07Z</dcterms:modified>
</cp:coreProperties>
</file>